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comments/comment1.xml" ContentType="application/vnd.openxmlformats-officedocument.presentationml.comments+xml"/>
  <Override PartName="/ppt/webextensions/webextension1.xml" ContentType="application/vnd.ms-office.webextension+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1"/>
  </p:notesMasterIdLst>
  <p:sldIdLst>
    <p:sldId id="266" r:id="rId5"/>
    <p:sldId id="271" r:id="rId6"/>
    <p:sldId id="257" r:id="rId7"/>
    <p:sldId id="270" r:id="rId8"/>
    <p:sldId id="260" r:id="rId9"/>
    <p:sldId id="261" r:id="rId10"/>
    <p:sldId id="276" r:id="rId11"/>
    <p:sldId id="277" r:id="rId12"/>
    <p:sldId id="272" r:id="rId13"/>
    <p:sldId id="264" r:id="rId14"/>
    <p:sldId id="259" r:id="rId15"/>
    <p:sldId id="274" r:id="rId16"/>
    <p:sldId id="275" r:id="rId17"/>
    <p:sldId id="263" r:id="rId18"/>
    <p:sldId id="265" r:id="rId19"/>
    <p:sldId id="269"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881f01603a9504341f15c67f8249471bd847651766ad586a70a6bcad3a3c00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9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B3D86-5453-4B92-B397-D7DE0FD2B10D}" v="1" dt="2021-11-02T18:25:39.110"/>
    <p1510:client id="{04D142A5-83A2-7DB0-A41D-7C6B0C25C183}" v="4" dt="2021-11-02T19:12:45.628"/>
    <p1510:client id="{2832E932-DA31-4B35-977C-3C1F6E74BD81}" v="645" dt="2021-11-03T15:44:32.501"/>
    <p1510:client id="{4DDCF2F6-76BF-C4BD-28E2-9AADD89EA916}" v="82" dt="2021-11-02T16:14:51.831"/>
    <p1510:client id="{53F02BA3-2492-E747-9D7E-D7A7A2127731}" v="19" dt="2021-11-02T18:38:37.503"/>
    <p1510:client id="{54F76F94-DB47-F5C8-F6DB-5CF410B4FA7D}" v="31" dt="2021-11-03T15:06:12.449"/>
    <p1510:client id="{5716BE4A-96FB-99D1-BB2E-CB7466CE1270}" v="12" dt="2021-11-03T15:57:23.041"/>
    <p1510:client id="{A8969DC3-6F3D-B112-1485-47BC11796DC6}" v="1" dt="2021-11-02T19:37:25.407"/>
    <p1510:client id="{D015B8F6-845F-B9BB-E876-403222914B24}" v="3" dt="2021-11-02T19:03:23.096"/>
    <p1510:client id="{F2BDD156-00BB-D3C8-DBB8-DB0194C251AB}" v="13" dt="2021-11-02T21:52:37.4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6" d="100"/>
          <a:sy n="86" d="100"/>
        </p:scale>
        <p:origin x="1518"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5/10/relationships/revisionInfo" Target="revisionInfo.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2T11:25:39.110" idx="1">
    <p:pos x="10" y="10"/>
    <p:text>2016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3118F-CBB0-4583-80F7-FBB545A272E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BDF0C5-F907-4DFA-B6D8-F9501001E592}">
      <dgm:prSet/>
      <dgm:spPr/>
      <dgm:t>
        <a:bodyPr/>
        <a:lstStyle/>
        <a:p>
          <a:pPr>
            <a:lnSpc>
              <a:spcPct val="100000"/>
            </a:lnSpc>
            <a:defRPr cap="all"/>
          </a:pPr>
          <a:r>
            <a:rPr lang="en-US">
              <a:latin typeface="TW Cen MT"/>
            </a:rPr>
            <a:t>Introduction to the Data</a:t>
          </a:r>
        </a:p>
      </dgm:t>
    </dgm:pt>
    <dgm:pt modelId="{A405B54B-2210-4B82-99EA-2EE918DFAB29}" type="parTrans" cxnId="{6056F6E0-69E4-4456-AD70-75E2E651C344}">
      <dgm:prSet/>
      <dgm:spPr/>
      <dgm:t>
        <a:bodyPr/>
        <a:lstStyle/>
        <a:p>
          <a:endParaRPr lang="en-US"/>
        </a:p>
      </dgm:t>
    </dgm:pt>
    <dgm:pt modelId="{A993DD62-93AB-4A2C-8DD4-AF443B2D6F6F}" type="sibTrans" cxnId="{6056F6E0-69E4-4456-AD70-75E2E651C344}">
      <dgm:prSet/>
      <dgm:spPr/>
      <dgm:t>
        <a:bodyPr/>
        <a:lstStyle/>
        <a:p>
          <a:endParaRPr lang="en-US"/>
        </a:p>
      </dgm:t>
    </dgm:pt>
    <dgm:pt modelId="{B5B862FD-45C6-4F91-BAE7-285673626029}">
      <dgm:prSet/>
      <dgm:spPr/>
      <dgm:t>
        <a:bodyPr/>
        <a:lstStyle/>
        <a:p>
          <a:pPr>
            <a:lnSpc>
              <a:spcPct val="100000"/>
            </a:lnSpc>
            <a:defRPr cap="all"/>
          </a:pPr>
          <a:r>
            <a:rPr lang="en-US">
              <a:latin typeface="TW Cen MT"/>
            </a:rPr>
            <a:t>Data Cleaning</a:t>
          </a:r>
        </a:p>
      </dgm:t>
    </dgm:pt>
    <dgm:pt modelId="{1B38FB90-AD08-4C29-86AC-77B8D34F6853}" type="parTrans" cxnId="{DCC89F55-4DA0-4A54-8BAF-B8175CBFBF0C}">
      <dgm:prSet/>
      <dgm:spPr/>
      <dgm:t>
        <a:bodyPr/>
        <a:lstStyle/>
        <a:p>
          <a:endParaRPr lang="en-US"/>
        </a:p>
      </dgm:t>
    </dgm:pt>
    <dgm:pt modelId="{B468C007-0FC7-4A30-8C08-1175A4033DAD}" type="sibTrans" cxnId="{DCC89F55-4DA0-4A54-8BAF-B8175CBFBF0C}">
      <dgm:prSet/>
      <dgm:spPr/>
      <dgm:t>
        <a:bodyPr/>
        <a:lstStyle/>
        <a:p>
          <a:endParaRPr lang="en-US"/>
        </a:p>
      </dgm:t>
    </dgm:pt>
    <dgm:pt modelId="{333738F6-7AE0-4D3B-B8A8-C3F9D5A9B735}">
      <dgm:prSet/>
      <dgm:spPr/>
      <dgm:t>
        <a:bodyPr/>
        <a:lstStyle/>
        <a:p>
          <a:pPr>
            <a:lnSpc>
              <a:spcPct val="100000"/>
            </a:lnSpc>
            <a:defRPr cap="all"/>
          </a:pPr>
          <a:r>
            <a:rPr lang="en-US">
              <a:latin typeface="TW Cen MT"/>
            </a:rPr>
            <a:t>Dashboard Presentation</a:t>
          </a:r>
        </a:p>
      </dgm:t>
    </dgm:pt>
    <dgm:pt modelId="{A2338788-0B7E-4AA6-8E64-05BA8D818CD9}" type="parTrans" cxnId="{C25710C0-8528-4FD3-A265-E782136456C6}">
      <dgm:prSet/>
      <dgm:spPr/>
      <dgm:t>
        <a:bodyPr/>
        <a:lstStyle/>
        <a:p>
          <a:endParaRPr lang="en-US"/>
        </a:p>
      </dgm:t>
    </dgm:pt>
    <dgm:pt modelId="{F3AC23A1-5EED-4047-BA6D-620A8DE17D2C}" type="sibTrans" cxnId="{C25710C0-8528-4FD3-A265-E782136456C6}">
      <dgm:prSet/>
      <dgm:spPr/>
      <dgm:t>
        <a:bodyPr/>
        <a:lstStyle/>
        <a:p>
          <a:endParaRPr lang="en-US"/>
        </a:p>
      </dgm:t>
    </dgm:pt>
    <dgm:pt modelId="{CE00B39B-E183-4F9A-ADBD-96D30BCC89FA}">
      <dgm:prSet/>
      <dgm:spPr/>
      <dgm:t>
        <a:bodyPr/>
        <a:lstStyle/>
        <a:p>
          <a:pPr>
            <a:lnSpc>
              <a:spcPct val="100000"/>
            </a:lnSpc>
            <a:defRPr cap="all"/>
          </a:pPr>
          <a:r>
            <a:rPr lang="en-US">
              <a:latin typeface="TW Cen MT"/>
            </a:rPr>
            <a:t>Discussion &amp; Conclusion</a:t>
          </a:r>
        </a:p>
      </dgm:t>
    </dgm:pt>
    <dgm:pt modelId="{4F0090C0-FF92-4E71-BDEB-7BB2955BCD13}" type="parTrans" cxnId="{A2F9FE65-9965-45C1-95BE-5850B9529B41}">
      <dgm:prSet/>
      <dgm:spPr/>
      <dgm:t>
        <a:bodyPr/>
        <a:lstStyle/>
        <a:p>
          <a:endParaRPr lang="en-US"/>
        </a:p>
      </dgm:t>
    </dgm:pt>
    <dgm:pt modelId="{4435BD4B-8DDD-4CF4-ADBB-15977BD8B48A}" type="sibTrans" cxnId="{A2F9FE65-9965-45C1-95BE-5850B9529B41}">
      <dgm:prSet/>
      <dgm:spPr/>
      <dgm:t>
        <a:bodyPr/>
        <a:lstStyle/>
        <a:p>
          <a:endParaRPr lang="en-US"/>
        </a:p>
      </dgm:t>
    </dgm:pt>
    <dgm:pt modelId="{6E0B425D-3FE3-4BCB-9262-E2AE531555B2}" type="pres">
      <dgm:prSet presAssocID="{4553118F-CBB0-4583-80F7-FBB545A272E5}" presName="root" presStyleCnt="0">
        <dgm:presLayoutVars>
          <dgm:dir/>
          <dgm:resizeHandles val="exact"/>
        </dgm:presLayoutVars>
      </dgm:prSet>
      <dgm:spPr/>
    </dgm:pt>
    <dgm:pt modelId="{42F9D37E-510E-4A6F-88E7-9D0F294CB2D7}" type="pres">
      <dgm:prSet presAssocID="{55BDF0C5-F907-4DFA-B6D8-F9501001E592}" presName="compNode" presStyleCnt="0"/>
      <dgm:spPr/>
    </dgm:pt>
    <dgm:pt modelId="{4BA59F35-BB9F-4BDF-9FB3-13CD7BC34882}" type="pres">
      <dgm:prSet presAssocID="{55BDF0C5-F907-4DFA-B6D8-F9501001E592}" presName="iconBgRect" presStyleLbl="bgShp" presStyleIdx="0" presStyleCnt="4"/>
      <dgm:spPr>
        <a:prstGeom prst="round2DiagRect">
          <a:avLst>
            <a:gd name="adj1" fmla="val 29727"/>
            <a:gd name="adj2" fmla="val 0"/>
          </a:avLst>
        </a:prstGeom>
      </dgm:spPr>
    </dgm:pt>
    <dgm:pt modelId="{660B8236-A560-431D-9C22-5DCAB6DAF1F3}" type="pres">
      <dgm:prSet presAssocID="{55BDF0C5-F907-4DFA-B6D8-F9501001E5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D024E1E-BA12-42AF-82A5-6EB706351F50}" type="pres">
      <dgm:prSet presAssocID="{55BDF0C5-F907-4DFA-B6D8-F9501001E592}" presName="spaceRect" presStyleCnt="0"/>
      <dgm:spPr/>
    </dgm:pt>
    <dgm:pt modelId="{3A39CEB5-9FAC-45C8-8BEF-8733C01FAC5F}" type="pres">
      <dgm:prSet presAssocID="{55BDF0C5-F907-4DFA-B6D8-F9501001E592}" presName="textRect" presStyleLbl="revTx" presStyleIdx="0" presStyleCnt="4">
        <dgm:presLayoutVars>
          <dgm:chMax val="1"/>
          <dgm:chPref val="1"/>
        </dgm:presLayoutVars>
      </dgm:prSet>
      <dgm:spPr/>
    </dgm:pt>
    <dgm:pt modelId="{6E177599-CA75-4CFB-A45D-03BF4912F7B6}" type="pres">
      <dgm:prSet presAssocID="{A993DD62-93AB-4A2C-8DD4-AF443B2D6F6F}" presName="sibTrans" presStyleCnt="0"/>
      <dgm:spPr/>
    </dgm:pt>
    <dgm:pt modelId="{5821BFCB-19E6-441A-A21C-3702ED45CD8B}" type="pres">
      <dgm:prSet presAssocID="{B5B862FD-45C6-4F91-BAE7-285673626029}" presName="compNode" presStyleCnt="0"/>
      <dgm:spPr/>
    </dgm:pt>
    <dgm:pt modelId="{0E2E4D51-97EC-480E-9BC8-C193912C168C}" type="pres">
      <dgm:prSet presAssocID="{B5B862FD-45C6-4F91-BAE7-285673626029}" presName="iconBgRect" presStyleLbl="bgShp" presStyleIdx="1" presStyleCnt="4"/>
      <dgm:spPr>
        <a:prstGeom prst="round2DiagRect">
          <a:avLst>
            <a:gd name="adj1" fmla="val 29727"/>
            <a:gd name="adj2" fmla="val 0"/>
          </a:avLst>
        </a:prstGeom>
      </dgm:spPr>
    </dgm:pt>
    <dgm:pt modelId="{2FC39BD3-631A-4E20-BCC7-A0D1F1C8E298}" type="pres">
      <dgm:prSet presAssocID="{B5B862FD-45C6-4F91-BAE7-2856736260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C77AFA2-320B-485F-99AA-C172EEE35E4D}" type="pres">
      <dgm:prSet presAssocID="{B5B862FD-45C6-4F91-BAE7-285673626029}" presName="spaceRect" presStyleCnt="0"/>
      <dgm:spPr/>
    </dgm:pt>
    <dgm:pt modelId="{A56A9B9F-496C-4C85-A8AC-B2F26131FDDB}" type="pres">
      <dgm:prSet presAssocID="{B5B862FD-45C6-4F91-BAE7-285673626029}" presName="textRect" presStyleLbl="revTx" presStyleIdx="1" presStyleCnt="4">
        <dgm:presLayoutVars>
          <dgm:chMax val="1"/>
          <dgm:chPref val="1"/>
        </dgm:presLayoutVars>
      </dgm:prSet>
      <dgm:spPr/>
    </dgm:pt>
    <dgm:pt modelId="{BF1FA652-6C8E-4151-BE82-83CBA0A4EBC9}" type="pres">
      <dgm:prSet presAssocID="{B468C007-0FC7-4A30-8C08-1175A4033DAD}" presName="sibTrans" presStyleCnt="0"/>
      <dgm:spPr/>
    </dgm:pt>
    <dgm:pt modelId="{874E1F37-ED75-4E31-A8F7-AD0A6A9251AD}" type="pres">
      <dgm:prSet presAssocID="{333738F6-7AE0-4D3B-B8A8-C3F9D5A9B735}" presName="compNode" presStyleCnt="0"/>
      <dgm:spPr/>
    </dgm:pt>
    <dgm:pt modelId="{163CA60D-69C2-458F-9888-287B29C9E8D8}" type="pres">
      <dgm:prSet presAssocID="{333738F6-7AE0-4D3B-B8A8-C3F9D5A9B735}" presName="iconBgRect" presStyleLbl="bgShp" presStyleIdx="2" presStyleCnt="4"/>
      <dgm:spPr>
        <a:prstGeom prst="round2DiagRect">
          <a:avLst>
            <a:gd name="adj1" fmla="val 29727"/>
            <a:gd name="adj2" fmla="val 0"/>
          </a:avLst>
        </a:prstGeom>
      </dgm:spPr>
    </dgm:pt>
    <dgm:pt modelId="{89447541-2F94-4602-9FD8-08B99C227CD7}" type="pres">
      <dgm:prSet presAssocID="{333738F6-7AE0-4D3B-B8A8-C3F9D5A9B7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B80ED98B-8B87-4F02-B64B-6A28617EB028}" type="pres">
      <dgm:prSet presAssocID="{333738F6-7AE0-4D3B-B8A8-C3F9D5A9B735}" presName="spaceRect" presStyleCnt="0"/>
      <dgm:spPr/>
    </dgm:pt>
    <dgm:pt modelId="{353884E4-1072-4620-9E74-06008DCF3E31}" type="pres">
      <dgm:prSet presAssocID="{333738F6-7AE0-4D3B-B8A8-C3F9D5A9B735}" presName="textRect" presStyleLbl="revTx" presStyleIdx="2" presStyleCnt="4">
        <dgm:presLayoutVars>
          <dgm:chMax val="1"/>
          <dgm:chPref val="1"/>
        </dgm:presLayoutVars>
      </dgm:prSet>
      <dgm:spPr/>
    </dgm:pt>
    <dgm:pt modelId="{CF571C5E-EF36-4594-955E-041C35C5DD5E}" type="pres">
      <dgm:prSet presAssocID="{F3AC23A1-5EED-4047-BA6D-620A8DE17D2C}" presName="sibTrans" presStyleCnt="0"/>
      <dgm:spPr/>
    </dgm:pt>
    <dgm:pt modelId="{006C57B4-04A7-4BB3-A9AB-0887BC88A2D5}" type="pres">
      <dgm:prSet presAssocID="{CE00B39B-E183-4F9A-ADBD-96D30BCC89FA}" presName="compNode" presStyleCnt="0"/>
      <dgm:spPr/>
    </dgm:pt>
    <dgm:pt modelId="{41CD3A8B-0AA2-4F0B-8962-7609C897DBE2}" type="pres">
      <dgm:prSet presAssocID="{CE00B39B-E183-4F9A-ADBD-96D30BCC89FA}" presName="iconBgRect" presStyleLbl="bgShp" presStyleIdx="3" presStyleCnt="4"/>
      <dgm:spPr>
        <a:prstGeom prst="round2DiagRect">
          <a:avLst>
            <a:gd name="adj1" fmla="val 29727"/>
            <a:gd name="adj2" fmla="val 0"/>
          </a:avLst>
        </a:prstGeom>
      </dgm:spPr>
    </dgm:pt>
    <dgm:pt modelId="{C14BCCF4-52D2-417B-AE15-9A845157AA37}" type="pres">
      <dgm:prSet presAssocID="{CE00B39B-E183-4F9A-ADBD-96D30BCC89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567771E3-33D8-410B-BED8-C2C7BE256236}" type="pres">
      <dgm:prSet presAssocID="{CE00B39B-E183-4F9A-ADBD-96D30BCC89FA}" presName="spaceRect" presStyleCnt="0"/>
      <dgm:spPr/>
    </dgm:pt>
    <dgm:pt modelId="{EE7D721C-8CD4-4E43-AA03-F06385B27599}" type="pres">
      <dgm:prSet presAssocID="{CE00B39B-E183-4F9A-ADBD-96D30BCC89FA}" presName="textRect" presStyleLbl="revTx" presStyleIdx="3" presStyleCnt="4">
        <dgm:presLayoutVars>
          <dgm:chMax val="1"/>
          <dgm:chPref val="1"/>
        </dgm:presLayoutVars>
      </dgm:prSet>
      <dgm:spPr/>
    </dgm:pt>
  </dgm:ptLst>
  <dgm:cxnLst>
    <dgm:cxn modelId="{05667835-E1A3-4649-8A2E-94ECB8B5A2F5}" type="presOf" srcId="{CE00B39B-E183-4F9A-ADBD-96D30BCC89FA}" destId="{EE7D721C-8CD4-4E43-AA03-F06385B27599}" srcOrd="0" destOrd="0" presId="urn:microsoft.com/office/officeart/2018/5/layout/IconLeafLabelList"/>
    <dgm:cxn modelId="{A2F9FE65-9965-45C1-95BE-5850B9529B41}" srcId="{4553118F-CBB0-4583-80F7-FBB545A272E5}" destId="{CE00B39B-E183-4F9A-ADBD-96D30BCC89FA}" srcOrd="3" destOrd="0" parTransId="{4F0090C0-FF92-4E71-BDEB-7BB2955BCD13}" sibTransId="{4435BD4B-8DDD-4CF4-ADBB-15977BD8B48A}"/>
    <dgm:cxn modelId="{BF815373-61B3-4E85-A804-A97319B12283}" type="presOf" srcId="{B5B862FD-45C6-4F91-BAE7-285673626029}" destId="{A56A9B9F-496C-4C85-A8AC-B2F26131FDDB}" srcOrd="0" destOrd="0" presId="urn:microsoft.com/office/officeart/2018/5/layout/IconLeafLabelList"/>
    <dgm:cxn modelId="{DCC89F55-4DA0-4A54-8BAF-B8175CBFBF0C}" srcId="{4553118F-CBB0-4583-80F7-FBB545A272E5}" destId="{B5B862FD-45C6-4F91-BAE7-285673626029}" srcOrd="1" destOrd="0" parTransId="{1B38FB90-AD08-4C29-86AC-77B8D34F6853}" sibTransId="{B468C007-0FC7-4A30-8C08-1175A4033DAD}"/>
    <dgm:cxn modelId="{C25710C0-8528-4FD3-A265-E782136456C6}" srcId="{4553118F-CBB0-4583-80F7-FBB545A272E5}" destId="{333738F6-7AE0-4D3B-B8A8-C3F9D5A9B735}" srcOrd="2" destOrd="0" parTransId="{A2338788-0B7E-4AA6-8E64-05BA8D818CD9}" sibTransId="{F3AC23A1-5EED-4047-BA6D-620A8DE17D2C}"/>
    <dgm:cxn modelId="{F05FA5C0-3E51-4A2E-B33B-982D4D9FBE22}" type="presOf" srcId="{4553118F-CBB0-4583-80F7-FBB545A272E5}" destId="{6E0B425D-3FE3-4BCB-9262-E2AE531555B2}" srcOrd="0" destOrd="0" presId="urn:microsoft.com/office/officeart/2018/5/layout/IconLeafLabelList"/>
    <dgm:cxn modelId="{F8F554CF-4C05-4C3C-8B75-1E408D1585BD}" type="presOf" srcId="{333738F6-7AE0-4D3B-B8A8-C3F9D5A9B735}" destId="{353884E4-1072-4620-9E74-06008DCF3E31}" srcOrd="0" destOrd="0" presId="urn:microsoft.com/office/officeart/2018/5/layout/IconLeafLabelList"/>
    <dgm:cxn modelId="{0D3331D7-09D8-4D53-B77D-74459F4E9A71}" type="presOf" srcId="{55BDF0C5-F907-4DFA-B6D8-F9501001E592}" destId="{3A39CEB5-9FAC-45C8-8BEF-8733C01FAC5F}" srcOrd="0" destOrd="0" presId="urn:microsoft.com/office/officeart/2018/5/layout/IconLeafLabelList"/>
    <dgm:cxn modelId="{6056F6E0-69E4-4456-AD70-75E2E651C344}" srcId="{4553118F-CBB0-4583-80F7-FBB545A272E5}" destId="{55BDF0C5-F907-4DFA-B6D8-F9501001E592}" srcOrd="0" destOrd="0" parTransId="{A405B54B-2210-4B82-99EA-2EE918DFAB29}" sibTransId="{A993DD62-93AB-4A2C-8DD4-AF443B2D6F6F}"/>
    <dgm:cxn modelId="{435F987A-C8F2-443A-816F-E48A1BA7CF98}" type="presParOf" srcId="{6E0B425D-3FE3-4BCB-9262-E2AE531555B2}" destId="{42F9D37E-510E-4A6F-88E7-9D0F294CB2D7}" srcOrd="0" destOrd="0" presId="urn:microsoft.com/office/officeart/2018/5/layout/IconLeafLabelList"/>
    <dgm:cxn modelId="{26404363-D6F8-4FA3-8A10-331F2757F7C0}" type="presParOf" srcId="{42F9D37E-510E-4A6F-88E7-9D0F294CB2D7}" destId="{4BA59F35-BB9F-4BDF-9FB3-13CD7BC34882}" srcOrd="0" destOrd="0" presId="urn:microsoft.com/office/officeart/2018/5/layout/IconLeafLabelList"/>
    <dgm:cxn modelId="{6457FDA7-A946-48F2-82A7-BB415AEC6B7F}" type="presParOf" srcId="{42F9D37E-510E-4A6F-88E7-9D0F294CB2D7}" destId="{660B8236-A560-431D-9C22-5DCAB6DAF1F3}" srcOrd="1" destOrd="0" presId="urn:microsoft.com/office/officeart/2018/5/layout/IconLeafLabelList"/>
    <dgm:cxn modelId="{63116F18-FC2F-4B9E-A580-71349771C38E}" type="presParOf" srcId="{42F9D37E-510E-4A6F-88E7-9D0F294CB2D7}" destId="{DD024E1E-BA12-42AF-82A5-6EB706351F50}" srcOrd="2" destOrd="0" presId="urn:microsoft.com/office/officeart/2018/5/layout/IconLeafLabelList"/>
    <dgm:cxn modelId="{47EE4F94-FFF6-4100-A000-3CFE2B8C1929}" type="presParOf" srcId="{42F9D37E-510E-4A6F-88E7-9D0F294CB2D7}" destId="{3A39CEB5-9FAC-45C8-8BEF-8733C01FAC5F}" srcOrd="3" destOrd="0" presId="urn:microsoft.com/office/officeart/2018/5/layout/IconLeafLabelList"/>
    <dgm:cxn modelId="{867F2F7A-6A7C-4A1C-88CA-C615884ACB9B}" type="presParOf" srcId="{6E0B425D-3FE3-4BCB-9262-E2AE531555B2}" destId="{6E177599-CA75-4CFB-A45D-03BF4912F7B6}" srcOrd="1" destOrd="0" presId="urn:microsoft.com/office/officeart/2018/5/layout/IconLeafLabelList"/>
    <dgm:cxn modelId="{C691671D-D0B1-4400-8846-B98951E30CBD}" type="presParOf" srcId="{6E0B425D-3FE3-4BCB-9262-E2AE531555B2}" destId="{5821BFCB-19E6-441A-A21C-3702ED45CD8B}" srcOrd="2" destOrd="0" presId="urn:microsoft.com/office/officeart/2018/5/layout/IconLeafLabelList"/>
    <dgm:cxn modelId="{A62774FC-D602-4C07-A0A4-F072EDBCCE19}" type="presParOf" srcId="{5821BFCB-19E6-441A-A21C-3702ED45CD8B}" destId="{0E2E4D51-97EC-480E-9BC8-C193912C168C}" srcOrd="0" destOrd="0" presId="urn:microsoft.com/office/officeart/2018/5/layout/IconLeafLabelList"/>
    <dgm:cxn modelId="{9ABA2973-E6D7-4723-B3EB-E0011168D4D9}" type="presParOf" srcId="{5821BFCB-19E6-441A-A21C-3702ED45CD8B}" destId="{2FC39BD3-631A-4E20-BCC7-A0D1F1C8E298}" srcOrd="1" destOrd="0" presId="urn:microsoft.com/office/officeart/2018/5/layout/IconLeafLabelList"/>
    <dgm:cxn modelId="{BED31BE0-409C-41E4-ABFC-B306FF93D1BF}" type="presParOf" srcId="{5821BFCB-19E6-441A-A21C-3702ED45CD8B}" destId="{1C77AFA2-320B-485F-99AA-C172EEE35E4D}" srcOrd="2" destOrd="0" presId="urn:microsoft.com/office/officeart/2018/5/layout/IconLeafLabelList"/>
    <dgm:cxn modelId="{3530236E-3367-4E73-8648-7E4EA757AD9B}" type="presParOf" srcId="{5821BFCB-19E6-441A-A21C-3702ED45CD8B}" destId="{A56A9B9F-496C-4C85-A8AC-B2F26131FDDB}" srcOrd="3" destOrd="0" presId="urn:microsoft.com/office/officeart/2018/5/layout/IconLeafLabelList"/>
    <dgm:cxn modelId="{6D366E82-8DEA-47E1-B85A-63910B997F13}" type="presParOf" srcId="{6E0B425D-3FE3-4BCB-9262-E2AE531555B2}" destId="{BF1FA652-6C8E-4151-BE82-83CBA0A4EBC9}" srcOrd="3" destOrd="0" presId="urn:microsoft.com/office/officeart/2018/5/layout/IconLeafLabelList"/>
    <dgm:cxn modelId="{E4B3ACF1-23E2-4294-9437-4EEF3DC80781}" type="presParOf" srcId="{6E0B425D-3FE3-4BCB-9262-E2AE531555B2}" destId="{874E1F37-ED75-4E31-A8F7-AD0A6A9251AD}" srcOrd="4" destOrd="0" presId="urn:microsoft.com/office/officeart/2018/5/layout/IconLeafLabelList"/>
    <dgm:cxn modelId="{A32F13B1-6578-42D5-93FA-C851724511D6}" type="presParOf" srcId="{874E1F37-ED75-4E31-A8F7-AD0A6A9251AD}" destId="{163CA60D-69C2-458F-9888-287B29C9E8D8}" srcOrd="0" destOrd="0" presId="urn:microsoft.com/office/officeart/2018/5/layout/IconLeafLabelList"/>
    <dgm:cxn modelId="{2D12B3FF-376A-474F-8E76-4DE660F92C4A}" type="presParOf" srcId="{874E1F37-ED75-4E31-A8F7-AD0A6A9251AD}" destId="{89447541-2F94-4602-9FD8-08B99C227CD7}" srcOrd="1" destOrd="0" presId="urn:microsoft.com/office/officeart/2018/5/layout/IconLeafLabelList"/>
    <dgm:cxn modelId="{87384066-53E1-48EE-803A-73C428449065}" type="presParOf" srcId="{874E1F37-ED75-4E31-A8F7-AD0A6A9251AD}" destId="{B80ED98B-8B87-4F02-B64B-6A28617EB028}" srcOrd="2" destOrd="0" presId="urn:microsoft.com/office/officeart/2018/5/layout/IconLeafLabelList"/>
    <dgm:cxn modelId="{AEDFC64F-36CB-475B-8BAD-A47DE9BCBBDB}" type="presParOf" srcId="{874E1F37-ED75-4E31-A8F7-AD0A6A9251AD}" destId="{353884E4-1072-4620-9E74-06008DCF3E31}" srcOrd="3" destOrd="0" presId="urn:microsoft.com/office/officeart/2018/5/layout/IconLeafLabelList"/>
    <dgm:cxn modelId="{17106117-4984-4D64-9CF5-B8D94B08A83B}" type="presParOf" srcId="{6E0B425D-3FE3-4BCB-9262-E2AE531555B2}" destId="{CF571C5E-EF36-4594-955E-041C35C5DD5E}" srcOrd="5" destOrd="0" presId="urn:microsoft.com/office/officeart/2018/5/layout/IconLeafLabelList"/>
    <dgm:cxn modelId="{CBA04E22-4340-4FB7-8D78-B7223DA0D62D}" type="presParOf" srcId="{6E0B425D-3FE3-4BCB-9262-E2AE531555B2}" destId="{006C57B4-04A7-4BB3-A9AB-0887BC88A2D5}" srcOrd="6" destOrd="0" presId="urn:microsoft.com/office/officeart/2018/5/layout/IconLeafLabelList"/>
    <dgm:cxn modelId="{B2F23640-A00F-4892-8B24-D792C2A29437}" type="presParOf" srcId="{006C57B4-04A7-4BB3-A9AB-0887BC88A2D5}" destId="{41CD3A8B-0AA2-4F0B-8962-7609C897DBE2}" srcOrd="0" destOrd="0" presId="urn:microsoft.com/office/officeart/2018/5/layout/IconLeafLabelList"/>
    <dgm:cxn modelId="{477EE72F-2C14-4F94-8525-B317B8760C78}" type="presParOf" srcId="{006C57B4-04A7-4BB3-A9AB-0887BC88A2D5}" destId="{C14BCCF4-52D2-417B-AE15-9A845157AA37}" srcOrd="1" destOrd="0" presId="urn:microsoft.com/office/officeart/2018/5/layout/IconLeafLabelList"/>
    <dgm:cxn modelId="{2261733C-7E87-4415-BFCC-3AE45AB24C44}" type="presParOf" srcId="{006C57B4-04A7-4BB3-A9AB-0887BC88A2D5}" destId="{567771E3-33D8-410B-BED8-C2C7BE256236}" srcOrd="2" destOrd="0" presId="urn:microsoft.com/office/officeart/2018/5/layout/IconLeafLabelList"/>
    <dgm:cxn modelId="{5C52966B-CC68-4427-BF84-6306EC937209}" type="presParOf" srcId="{006C57B4-04A7-4BB3-A9AB-0887BC88A2D5}" destId="{EE7D721C-8CD4-4E43-AA03-F06385B2759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59F35-BB9F-4BDF-9FB3-13CD7BC34882}">
      <dsp:nvSpPr>
        <dsp:cNvPr id="0" name=""/>
        <dsp:cNvSpPr/>
      </dsp:nvSpPr>
      <dsp:spPr>
        <a:xfrm>
          <a:off x="626907" y="832359"/>
          <a:ext cx="1248979" cy="124897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B8236-A560-431D-9C22-5DCAB6DAF1F3}">
      <dsp:nvSpPr>
        <dsp:cNvPr id="0" name=""/>
        <dsp:cNvSpPr/>
      </dsp:nvSpPr>
      <dsp:spPr>
        <a:xfrm>
          <a:off x="893083" y="1098535"/>
          <a:ext cx="716627" cy="716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39CEB5-9FAC-45C8-8BEF-8733C01FAC5F}">
      <dsp:nvSpPr>
        <dsp:cNvPr id="0" name=""/>
        <dsp:cNvSpPr/>
      </dsp:nvSpPr>
      <dsp:spPr>
        <a:xfrm>
          <a:off x="227643"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Introduction to the Data</a:t>
          </a:r>
        </a:p>
      </dsp:txBody>
      <dsp:txXfrm>
        <a:off x="227643" y="2470365"/>
        <a:ext cx="2047508" cy="720000"/>
      </dsp:txXfrm>
    </dsp:sp>
    <dsp:sp modelId="{0E2E4D51-97EC-480E-9BC8-C193912C168C}">
      <dsp:nvSpPr>
        <dsp:cNvPr id="0" name=""/>
        <dsp:cNvSpPr/>
      </dsp:nvSpPr>
      <dsp:spPr>
        <a:xfrm>
          <a:off x="3032729" y="832359"/>
          <a:ext cx="1248979" cy="124897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39BD3-631A-4E20-BCC7-A0D1F1C8E298}">
      <dsp:nvSpPr>
        <dsp:cNvPr id="0" name=""/>
        <dsp:cNvSpPr/>
      </dsp:nvSpPr>
      <dsp:spPr>
        <a:xfrm>
          <a:off x="3298906" y="1098535"/>
          <a:ext cx="716627" cy="716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A9B9F-496C-4C85-A8AC-B2F26131FDDB}">
      <dsp:nvSpPr>
        <dsp:cNvPr id="0" name=""/>
        <dsp:cNvSpPr/>
      </dsp:nvSpPr>
      <dsp:spPr>
        <a:xfrm>
          <a:off x="2633465"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Data Cleaning</a:t>
          </a:r>
        </a:p>
      </dsp:txBody>
      <dsp:txXfrm>
        <a:off x="2633465" y="2470365"/>
        <a:ext cx="2047508" cy="720000"/>
      </dsp:txXfrm>
    </dsp:sp>
    <dsp:sp modelId="{163CA60D-69C2-458F-9888-287B29C9E8D8}">
      <dsp:nvSpPr>
        <dsp:cNvPr id="0" name=""/>
        <dsp:cNvSpPr/>
      </dsp:nvSpPr>
      <dsp:spPr>
        <a:xfrm>
          <a:off x="5438552" y="832359"/>
          <a:ext cx="1248979" cy="124897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47541-2F94-4602-9FD8-08B99C227CD7}">
      <dsp:nvSpPr>
        <dsp:cNvPr id="0" name=""/>
        <dsp:cNvSpPr/>
      </dsp:nvSpPr>
      <dsp:spPr>
        <a:xfrm>
          <a:off x="5704728" y="1098535"/>
          <a:ext cx="716627" cy="716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3884E4-1072-4620-9E74-06008DCF3E31}">
      <dsp:nvSpPr>
        <dsp:cNvPr id="0" name=""/>
        <dsp:cNvSpPr/>
      </dsp:nvSpPr>
      <dsp:spPr>
        <a:xfrm>
          <a:off x="5039287"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Dashboard Presentation</a:t>
          </a:r>
        </a:p>
      </dsp:txBody>
      <dsp:txXfrm>
        <a:off x="5039287" y="2470365"/>
        <a:ext cx="2047508" cy="720000"/>
      </dsp:txXfrm>
    </dsp:sp>
    <dsp:sp modelId="{41CD3A8B-0AA2-4F0B-8962-7609C897DBE2}">
      <dsp:nvSpPr>
        <dsp:cNvPr id="0" name=""/>
        <dsp:cNvSpPr/>
      </dsp:nvSpPr>
      <dsp:spPr>
        <a:xfrm>
          <a:off x="7844374" y="832359"/>
          <a:ext cx="1248979" cy="124897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BCCF4-52D2-417B-AE15-9A845157AA37}">
      <dsp:nvSpPr>
        <dsp:cNvPr id="0" name=""/>
        <dsp:cNvSpPr/>
      </dsp:nvSpPr>
      <dsp:spPr>
        <a:xfrm>
          <a:off x="8110550" y="1098535"/>
          <a:ext cx="716627" cy="716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7D721C-8CD4-4E43-AA03-F06385B27599}">
      <dsp:nvSpPr>
        <dsp:cNvPr id="0" name=""/>
        <dsp:cNvSpPr/>
      </dsp:nvSpPr>
      <dsp:spPr>
        <a:xfrm>
          <a:off x="7445110"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Discussion &amp; Conclusion</a:t>
          </a:r>
        </a:p>
      </dsp:txBody>
      <dsp:txXfrm>
        <a:off x="7445110" y="2470365"/>
        <a:ext cx="2047508"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A5F01-49E6-465F-8E32-9477A9A196CC}" type="datetimeFigureOut">
              <a:rPr lang="en-US"/>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D41BD-ADFD-44AE-BA9A-A1A424D23BED}" type="slidenum">
              <a:rPr lang="en-US"/>
              <a:t>‹#›</a:t>
            </a:fld>
            <a:endParaRPr lang="en-US"/>
          </a:p>
        </p:txBody>
      </p:sp>
    </p:spTree>
    <p:extLst>
      <p:ext uri="{BB962C8B-B14F-4D97-AF65-F5344CB8AC3E}">
        <p14:creationId xmlns:p14="http://schemas.microsoft.com/office/powerpoint/2010/main" val="19531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How many rows of data </a:t>
            </a:r>
          </a:p>
        </p:txBody>
      </p:sp>
      <p:sp>
        <p:nvSpPr>
          <p:cNvPr id="4" name="Slide Number Placeholder 3"/>
          <p:cNvSpPr>
            <a:spLocks noGrp="1"/>
          </p:cNvSpPr>
          <p:nvPr>
            <p:ph type="sldNum" sz="quarter" idx="5"/>
          </p:nvPr>
        </p:nvSpPr>
        <p:spPr/>
        <p:txBody>
          <a:bodyPr/>
          <a:lstStyle/>
          <a:p>
            <a:fld id="{FE0D41BD-ADFD-44AE-BA9A-A1A424D23BED}" type="slidenum">
              <a:rPr lang="en-US"/>
              <a:t>3</a:t>
            </a:fld>
            <a:endParaRPr lang="en-US"/>
          </a:p>
        </p:txBody>
      </p:sp>
    </p:spTree>
    <p:extLst>
      <p:ext uri="{BB962C8B-B14F-4D97-AF65-F5344CB8AC3E}">
        <p14:creationId xmlns:p14="http://schemas.microsoft.com/office/powerpoint/2010/main" val="19761749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"characteristics" like being a host country, having more athletes, having a more centered height/weight</a:t>
            </a:r>
          </a:p>
        </p:txBody>
      </p:sp>
      <p:sp>
        <p:nvSpPr>
          <p:cNvPr id="4" name="Slide Number Placeholder 3"/>
          <p:cNvSpPr>
            <a:spLocks noGrp="1"/>
          </p:cNvSpPr>
          <p:nvPr>
            <p:ph type="sldNum" sz="quarter" idx="5"/>
          </p:nvPr>
        </p:nvSpPr>
        <p:spPr/>
        <p:txBody>
          <a:bodyPr/>
          <a:lstStyle/>
          <a:p>
            <a:fld id="{FE0D41BD-ADFD-44AE-BA9A-A1A424D23BED}" type="slidenum">
              <a:rPr lang="en-US"/>
              <a:t>8</a:t>
            </a:fld>
            <a:endParaRPr lang="en-US"/>
          </a:p>
        </p:txBody>
      </p:sp>
    </p:spTree>
    <p:extLst>
      <p:ext uri="{BB962C8B-B14F-4D97-AF65-F5344CB8AC3E}">
        <p14:creationId xmlns:p14="http://schemas.microsoft.com/office/powerpoint/2010/main" val="6278627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Height vs. weight scatter plot:</a:t>
            </a:r>
            <a:endParaRPr lang="en-US"/>
          </a:p>
          <a:p>
            <a:pPr marL="285750" indent="-285750">
              <a:buFont typeface="Arial"/>
              <a:buChar char="•"/>
            </a:pPr>
            <a:r>
              <a:rPr lang="en-US"/>
              <a:t>Predictably, male athletes tend to be taller and heavier than females.</a:t>
            </a:r>
            <a:endParaRPr lang="en-US">
              <a:cs typeface="Calibri"/>
            </a:endParaRPr>
          </a:p>
          <a:p>
            <a:pPr marL="285750" indent="-285750">
              <a:buFont typeface="Arial"/>
              <a:buChar char="•"/>
            </a:pPr>
            <a:r>
              <a:rPr lang="en-US"/>
              <a:t>The trendline of males is also steeper for all countries, showing that males are heavier per unit of height than females are.</a:t>
            </a:r>
            <a:endParaRPr lang="en-US">
              <a:cs typeface="Calibri"/>
            </a:endParaRPr>
          </a:p>
          <a:p>
            <a:pPr marL="285750" indent="-285750">
              <a:buFont typeface="Arial"/>
              <a:buChar char="•"/>
            </a:pPr>
            <a:r>
              <a:rPr lang="en-US"/>
              <a:t>For most countries, medalists' heights and weights are more condensed, suggesting that points furthest from the trendline are less likely to have won a medal.</a:t>
            </a:r>
            <a:endParaRPr lang="en-US">
              <a:cs typeface="Calibri"/>
            </a:endParaRPr>
          </a:p>
          <a:p>
            <a:pPr marL="285750" indent="-285750">
              <a:buFont typeface="Arial"/>
              <a:buChar char="•"/>
            </a:pPr>
            <a:endParaRPr lang="en-US"/>
          </a:p>
          <a:p>
            <a:r>
              <a:rPr lang="en-US" b="1"/>
              <a:t>Distribution of age by gender:</a:t>
            </a:r>
            <a:endParaRPr lang="en-US"/>
          </a:p>
          <a:p>
            <a:pPr marL="285750" indent="-285750">
              <a:buFont typeface="Arial"/>
              <a:buChar char="•"/>
            </a:pPr>
            <a:r>
              <a:rPr lang="en-US"/>
              <a:t>For most countries, the mean age of athletes has shifted upwards from "before 1990" to "1990 and after". Interestingly, two major countries that do not seem to have followed this trend are Russia and China.</a:t>
            </a:r>
            <a:endParaRPr lang="en-US">
              <a:cs typeface="Calibri"/>
            </a:endParaRPr>
          </a:p>
          <a:p>
            <a:pPr marL="285750" indent="-285750">
              <a:buFont typeface="Arial"/>
              <a:buChar char="•"/>
            </a:pPr>
            <a:r>
              <a:rPr lang="en-US"/>
              <a:t>All countries have increased their numbers of female athletes in "1990 and after" as opposed to "before 1990".</a:t>
            </a:r>
            <a:endParaRPr lang="en-US">
              <a:cs typeface="Calibri"/>
            </a:endParaRPr>
          </a:p>
          <a:p>
            <a:pPr marL="285750" indent="-285750">
              <a:buFont typeface="Arial"/>
              <a:buChar char="•"/>
            </a:pPr>
            <a:r>
              <a:rPr lang="en-US"/>
              <a:t>Female athletes tend to form the majority of the youngest athletes, whereas males tend to form the majority of the oldest athletes.</a:t>
            </a:r>
            <a:endParaRPr lang="en-US">
              <a:cs typeface="Calibri"/>
            </a:endParaRPr>
          </a:p>
          <a:p>
            <a:pPr marL="285750" indent="-285750">
              <a:buFont typeface="Arial"/>
              <a:buChar char="•"/>
            </a:pPr>
            <a:endParaRPr lang="en-US"/>
          </a:p>
          <a:p>
            <a:r>
              <a:rPr lang="en-US" b="1"/>
              <a:t>Number of athletes over time:</a:t>
            </a:r>
            <a:endParaRPr lang="en-US"/>
          </a:p>
          <a:p>
            <a:pPr marL="285750" indent="-285750">
              <a:buFont typeface="Arial"/>
              <a:buChar char="•"/>
            </a:pPr>
            <a:r>
              <a:rPr lang="en-US"/>
              <a:t>Most countries have increased their number of Olympic athletes per game over time.</a:t>
            </a:r>
            <a:endParaRPr lang="en-US">
              <a:cs typeface="Calibri"/>
            </a:endParaRPr>
          </a:p>
          <a:p>
            <a:pPr marL="285750" indent="-285750">
              <a:buFont typeface="Arial"/>
              <a:buChar char="•"/>
            </a:pPr>
            <a:r>
              <a:rPr lang="en-US"/>
              <a:t>Upward "spikes" in athlete numbers are often seen for host countries. See:</a:t>
            </a:r>
            <a:endParaRPr lang="en-US">
              <a:cs typeface="Calibri"/>
            </a:endParaRPr>
          </a:p>
          <a:p>
            <a:pPr marL="285750" lvl="1" indent="-285750">
              <a:buFont typeface="Arial"/>
              <a:buChar char="•"/>
            </a:pPr>
            <a:r>
              <a:rPr lang="en-US"/>
              <a:t>Brazil in Summer 2016,</a:t>
            </a:r>
            <a:endParaRPr lang="en-US">
              <a:cs typeface="Calibri"/>
            </a:endParaRPr>
          </a:p>
          <a:p>
            <a:pPr marL="285750" lvl="1" indent="-285750">
              <a:buFont typeface="Arial"/>
              <a:buChar char="•"/>
            </a:pPr>
            <a:r>
              <a:rPr lang="en-US"/>
              <a:t>Russia in Winter 2014,</a:t>
            </a:r>
            <a:endParaRPr lang="en-US">
              <a:cs typeface="Calibri"/>
            </a:endParaRPr>
          </a:p>
          <a:p>
            <a:pPr marL="285750" lvl="1" indent="-285750">
              <a:buFont typeface="Arial"/>
              <a:buChar char="•"/>
            </a:pPr>
            <a:r>
              <a:rPr lang="en-US"/>
              <a:t>the UK in Summer 2012,</a:t>
            </a:r>
            <a:endParaRPr lang="en-US">
              <a:cs typeface="Calibri"/>
            </a:endParaRPr>
          </a:p>
          <a:p>
            <a:pPr marL="285750" lvl="1" indent="-285750">
              <a:buFont typeface="Arial"/>
              <a:buChar char="•"/>
            </a:pPr>
            <a:r>
              <a:rPr lang="en-US"/>
              <a:t>China in Summer 2008,</a:t>
            </a:r>
            <a:endParaRPr lang="en-US">
              <a:cs typeface="Calibri"/>
            </a:endParaRPr>
          </a:p>
          <a:p>
            <a:pPr marL="285750" lvl="1" indent="-285750">
              <a:buFont typeface="Arial"/>
              <a:buChar char="•"/>
            </a:pPr>
            <a:r>
              <a:rPr lang="en-US"/>
              <a:t>and Italy in Winter 2006.</a:t>
            </a:r>
            <a:endParaRPr lang="en-US">
              <a:cs typeface="Calibri"/>
            </a:endParaRPr>
          </a:p>
          <a:p>
            <a:pPr marL="285750" lvl="1" indent="-285750">
              <a:buFont typeface="Arial"/>
              <a:buChar char="•"/>
            </a:pPr>
            <a:endParaRPr lang="en-US"/>
          </a:p>
          <a:p>
            <a:r>
              <a:rPr lang="en-US"/>
              <a:t>Again, the later rise in numbers of female athletes can be seen, but with more detail with regards to time.</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FE0D41BD-ADFD-44AE-BA9A-A1A424D23BED}" type="slidenum">
              <a:rPr lang="en-US"/>
              <a:t>12</a:t>
            </a:fld>
            <a:endParaRPr lang="en-US"/>
          </a:p>
        </p:txBody>
      </p:sp>
    </p:spTree>
    <p:extLst>
      <p:ext uri="{BB962C8B-B14F-4D97-AF65-F5344CB8AC3E}">
        <p14:creationId xmlns:p14="http://schemas.microsoft.com/office/powerpoint/2010/main" val="964547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Number of athletes vs. number of medals scatter plot:</a:t>
            </a:r>
            <a:endParaRPr lang="en-US"/>
          </a:p>
          <a:p>
            <a:pPr marL="171450" indent="-171450">
              <a:buFont typeface="Arial"/>
              <a:buChar char="•"/>
            </a:pPr>
            <a:r>
              <a:rPr lang="en-US"/>
              <a:t>The two variables are positively correlated for all years of Olympic Games.</a:t>
            </a:r>
            <a:endParaRPr lang="en-US">
              <a:cs typeface="Calibri"/>
            </a:endParaRPr>
          </a:p>
          <a:p>
            <a:pPr marL="171450" indent="-171450">
              <a:buFont typeface="Arial"/>
              <a:buChar char="•"/>
            </a:pPr>
            <a:r>
              <a:rPr lang="en-US"/>
              <a:t>The USA is consistently at/near the top of the trendline, showing that they usually have one of the highest number of athletes and medals for that year's games.</a:t>
            </a:r>
            <a:endParaRPr lang="en-US">
              <a:cs typeface="Calibri"/>
            </a:endParaRPr>
          </a:p>
          <a:p>
            <a:pPr marL="171450" indent="-171450">
              <a:buFont typeface="Arial"/>
              <a:buChar char="•"/>
            </a:pPr>
            <a:endParaRPr lang="en-US"/>
          </a:p>
          <a:p>
            <a:r>
              <a:rPr lang="en-US" b="1"/>
              <a:t>Olympic events for selected year/season:</a:t>
            </a:r>
            <a:endParaRPr lang="en-US"/>
          </a:p>
          <a:p>
            <a:pPr marL="171450" indent="-171450">
              <a:buFont typeface="Arial"/>
              <a:buChar char="•"/>
            </a:pPr>
            <a:r>
              <a:rPr lang="en-US"/>
              <a:t>Over time, the number of events and categories of events have proliferated greatly.</a:t>
            </a:r>
            <a:endParaRPr lang="en-US">
              <a:cs typeface="Calibri"/>
            </a:endParaRPr>
          </a:p>
          <a:p>
            <a:pPr marL="171450" indent="-171450">
              <a:buFont typeface="Arial"/>
              <a:buChar char="•"/>
            </a:pPr>
            <a:r>
              <a:rPr lang="en-US"/>
              <a:t>There are significantly more Summer events than there are Winter.</a:t>
            </a:r>
            <a:endParaRPr lang="en-US">
              <a:cs typeface="Calibri"/>
            </a:endParaRPr>
          </a:p>
          <a:p>
            <a:pPr marL="171450" indent="-171450">
              <a:buFont typeface="Arial"/>
              <a:buChar char="•"/>
            </a:pPr>
            <a:r>
              <a:rPr lang="en-US"/>
              <a:t>"Athletics" has always been the largest category for the Summer Olympics.</a:t>
            </a:r>
            <a:endParaRPr lang="en-US">
              <a:cs typeface="Calibri"/>
            </a:endParaRPr>
          </a:p>
          <a:p>
            <a:pPr marL="171450" indent="-171450">
              <a:buFont typeface="Arial"/>
              <a:buChar char="•"/>
            </a:pPr>
            <a:endParaRPr lang="en-US"/>
          </a:p>
          <a:p>
            <a:r>
              <a:rPr lang="en-US" b="1"/>
              <a:t>Count of medals per country over time:</a:t>
            </a:r>
            <a:endParaRPr lang="en-US"/>
          </a:p>
          <a:p>
            <a:pPr marL="171450" indent="-171450">
              <a:buFont typeface="Arial"/>
              <a:buChar char="•"/>
            </a:pPr>
            <a:r>
              <a:rPr lang="en-US"/>
              <a:t>The USA has consistently been a top earner of medals.</a:t>
            </a:r>
            <a:endParaRPr lang="en-US">
              <a:cs typeface="Calibri"/>
            </a:endParaRPr>
          </a:p>
          <a:p>
            <a:pPr marL="171450" indent="-171450">
              <a:buFont typeface="Arial"/>
              <a:buChar char="•"/>
            </a:pPr>
            <a:r>
              <a:rPr lang="en-US"/>
              <a:t>The "spike" (as discussed previously in the demographics section) can again be seen with some host countries and number of medals won that year.</a:t>
            </a:r>
            <a:endParaRPr lang="en-US">
              <a:cs typeface="Calibri"/>
            </a:endParaRPr>
          </a:p>
          <a:p>
            <a:pPr marL="628650" lvl="1" indent="-171450">
              <a:buFont typeface="Arial"/>
              <a:buChar char="•"/>
            </a:pPr>
            <a:r>
              <a:rPr lang="en-US"/>
              <a:t>This is consistent with our previous finding that more athletes are correlated with more medals, and that host countries were likely to send more athletes than usual to the games they hosted.</a:t>
            </a:r>
            <a:endParaRPr lang="en-US">
              <a:cs typeface="Calibri"/>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FE0D41BD-ADFD-44AE-BA9A-A1A424D23BED}" type="slidenum">
              <a:rPr lang="en-US"/>
              <a:t>13</a:t>
            </a:fld>
            <a:endParaRPr lang="en-US"/>
          </a:p>
        </p:txBody>
      </p:sp>
    </p:spTree>
    <p:extLst>
      <p:ext uri="{BB962C8B-B14F-4D97-AF65-F5344CB8AC3E}">
        <p14:creationId xmlns:p14="http://schemas.microsoft.com/office/powerpoint/2010/main" val="33876886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"characteristics" like being a host country, having more athletes, having a more centered height/weight</a:t>
            </a:r>
          </a:p>
        </p:txBody>
      </p:sp>
      <p:sp>
        <p:nvSpPr>
          <p:cNvPr id="4" name="Slide Number Placeholder 3"/>
          <p:cNvSpPr>
            <a:spLocks noGrp="1"/>
          </p:cNvSpPr>
          <p:nvPr>
            <p:ph type="sldNum" sz="quarter" idx="5"/>
          </p:nvPr>
        </p:nvSpPr>
        <p:spPr/>
        <p:txBody>
          <a:bodyPr/>
          <a:lstStyle/>
          <a:p>
            <a:fld id="{FE0D41BD-ADFD-44AE-BA9A-A1A424D23BED}" type="slidenum">
              <a:rPr lang="en-US"/>
              <a:t>14</a:t>
            </a:fld>
            <a:endParaRPr lang="en-US"/>
          </a:p>
        </p:txBody>
      </p:sp>
    </p:spTree>
    <p:extLst>
      <p:ext uri="{BB962C8B-B14F-4D97-AF65-F5344CB8AC3E}">
        <p14:creationId xmlns:p14="http://schemas.microsoft.com/office/powerpoint/2010/main" val="17034152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41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26979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32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3503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253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285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dirty="0"/>
              <a:t>11/3/2021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0384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11/3/2021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5323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523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5731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654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11/3/2021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59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ariajdong.shinyapps.io/olympiansapp/"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slide" Target="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3.png"/><Relationship Id="rId3" Type="http://schemas.openxmlformats.org/officeDocument/2006/relationships/image" Target="../media/image15.jpeg"/><Relationship Id="rId7" Type="http://schemas.microsoft.com/office/2007/relationships/hdphoto" Target="../media/hdphoto1.wdp"/><Relationship Id="rId12" Type="http://schemas.microsoft.com/office/2007/relationships/hdphoto" Target="../media/hdphoto2.wdp"/><Relationship Id="rId2" Type="http://schemas.openxmlformats.org/officeDocument/2006/relationships/notesSlide" Target="../notesSlides/notesSlide2.xml"/><Relationship Id="rId16" Type="http://schemas.microsoft.com/office/2007/relationships/hdphoto" Target="../media/hdphoto4.wdp"/><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svg"/><Relationship Id="rId15" Type="http://schemas.openxmlformats.org/officeDocument/2006/relationships/image" Target="../media/image24.png"/><Relationship Id="rId10" Type="http://schemas.openxmlformats.org/officeDocument/2006/relationships/image" Target="../media/image21.jpeg"/><Relationship Id="rId4" Type="http://schemas.openxmlformats.org/officeDocument/2006/relationships/image" Target="../media/image16.png"/><Relationship Id="rId9" Type="http://schemas.openxmlformats.org/officeDocument/2006/relationships/image" Target="../media/image20.jpe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DE825F-21CE-4344-B1B7-CE4FE4B01132}"/>
              </a:ext>
            </a:extLst>
          </p:cNvPr>
          <p:cNvSpPr>
            <a:spLocks noGrp="1"/>
          </p:cNvSpPr>
          <p:nvPr>
            <p:ph type="title"/>
          </p:nvPr>
        </p:nvSpPr>
        <p:spPr>
          <a:xfrm>
            <a:off x="457200" y="4960137"/>
            <a:ext cx="7772400" cy="1463040"/>
          </a:xfrm>
        </p:spPr>
        <p:txBody>
          <a:bodyPr vert="horz" lIns="91440" tIns="45720" rIns="91440" bIns="45720" rtlCol="0" anchor="ctr">
            <a:normAutofit/>
          </a:bodyPr>
          <a:lstStyle/>
          <a:p>
            <a:r>
              <a:rPr lang="en-US" sz="5400" kern="1200" cap="all" spc="200" baseline="0">
                <a:latin typeface="+mj-lt"/>
                <a:ea typeface="+mj-ea"/>
                <a:cs typeface="+mj-cs"/>
              </a:rPr>
              <a:t>ANALYZING HISTORIC</a:t>
            </a:r>
            <a:br>
              <a:rPr lang="en-US" sz="5400" kern="1200" cap="all" spc="200" baseline="0"/>
            </a:br>
            <a:r>
              <a:rPr lang="en-US" sz="5400" kern="1200" cap="all" spc="200" baseline="0">
                <a:latin typeface="+mj-lt"/>
                <a:ea typeface="+mj-ea"/>
                <a:cs typeface="+mj-cs"/>
              </a:rPr>
              <a:t>OLYMPIC </a:t>
            </a:r>
            <a:r>
              <a:rPr lang="en-US" sz="5400"/>
              <a:t>Athlete DATA</a:t>
            </a:r>
            <a:endParaRPr lang="en-US" sz="5400" kern="1200" cap="all" spc="200" baseline="0">
              <a:latin typeface="+mj-lt"/>
              <a:ea typeface="+mj-ea"/>
              <a:cs typeface="+mj-cs"/>
            </a:endParaRPr>
          </a:p>
        </p:txBody>
      </p:sp>
      <p:sp>
        <p:nvSpPr>
          <p:cNvPr id="4" name="Text Placeholder 3">
            <a:extLst>
              <a:ext uri="{FF2B5EF4-FFF2-40B4-BE49-F238E27FC236}">
                <a16:creationId xmlns:a16="http://schemas.microsoft.com/office/drawing/2014/main" id="{310B91F3-68F6-4C7F-8841-121B21DA17A6}"/>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r>
              <a:rPr lang="en-US"/>
              <a:t>Maria Dong, Jess Izumi,</a:t>
            </a:r>
            <a:br>
              <a:rPr lang="en-US"/>
            </a:br>
            <a:r>
              <a:rPr lang="en-US"/>
              <a:t>Shalom Lee</a:t>
            </a:r>
          </a:p>
        </p:txBody>
      </p:sp>
      <p:pic>
        <p:nvPicPr>
          <p:cNvPr id="5" name="Picture 5" descr="A picture containing sky, water, outdoor, sunset&#10;&#10;Description automatically generated">
            <a:extLst>
              <a:ext uri="{FF2B5EF4-FFF2-40B4-BE49-F238E27FC236}">
                <a16:creationId xmlns:a16="http://schemas.microsoft.com/office/drawing/2014/main" id="{7B420A62-CDA3-4C68-8F4F-FE62CCB73A2D}"/>
              </a:ext>
            </a:extLst>
          </p:cNvPr>
          <p:cNvPicPr>
            <a:picLocks noGrp="1" noChangeAspect="1"/>
          </p:cNvPicPr>
          <p:nvPr>
            <p:ph type="pic" idx="1"/>
          </p:nvPr>
        </p:nvPicPr>
        <p:blipFill rotWithShape="1">
          <a:blip r:embed="rId2"/>
          <a:srcRect t="25829" b="17991"/>
          <a:stretch/>
        </p:blipFill>
        <p:spPr>
          <a:xfrm>
            <a:off x="20" y="10"/>
            <a:ext cx="12191980" cy="4571990"/>
          </a:xfrm>
          <a:prstGeom prst="rect">
            <a:avLst/>
          </a:prstGeom>
        </p:spPr>
      </p:pic>
    </p:spTree>
    <p:extLst>
      <p:ext uri="{BB962C8B-B14F-4D97-AF65-F5344CB8AC3E}">
        <p14:creationId xmlns:p14="http://schemas.microsoft.com/office/powerpoint/2010/main" val="3718777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756B-675E-4CA7-8A67-04DE41AC0E31}"/>
              </a:ext>
            </a:extLst>
          </p:cNvPr>
          <p:cNvSpPr>
            <a:spLocks noGrp="1"/>
          </p:cNvSpPr>
          <p:nvPr>
            <p:ph type="title"/>
          </p:nvPr>
        </p:nvSpPr>
        <p:spPr/>
        <p:txBody>
          <a:bodyPr/>
          <a:lstStyle/>
          <a:p>
            <a:r>
              <a:rPr lang="en-US">
                <a:cs typeface="Calibri Light"/>
              </a:rPr>
              <a:t>Fun Facts</a:t>
            </a:r>
            <a:endParaRPr lang="en-US"/>
          </a:p>
        </p:txBody>
      </p:sp>
      <p:sp>
        <p:nvSpPr>
          <p:cNvPr id="3" name="Content Placeholder 2">
            <a:extLst>
              <a:ext uri="{FF2B5EF4-FFF2-40B4-BE49-F238E27FC236}">
                <a16:creationId xmlns:a16="http://schemas.microsoft.com/office/drawing/2014/main" id="{5220524A-4087-4939-8551-65E45543555A}"/>
              </a:ext>
            </a:extLst>
          </p:cNvPr>
          <p:cNvSpPr>
            <a:spLocks noGrp="1"/>
          </p:cNvSpPr>
          <p:nvPr>
            <p:ph idx="1"/>
          </p:nvPr>
        </p:nvSpPr>
        <p:spPr/>
        <p:txBody>
          <a:bodyPr vert="horz" lIns="0" tIns="45720" rIns="0" bIns="45720" rtlCol="0" anchor="t">
            <a:normAutofit/>
          </a:bodyPr>
          <a:lstStyle/>
          <a:p>
            <a:pPr>
              <a:buFont typeface="Arial" panose="020B0602020104020603" pitchFamily="34" charset="0"/>
              <a:buChar char="•"/>
            </a:pPr>
            <a:r>
              <a:rPr lang="en-US">
                <a:ea typeface="+mn-lt"/>
                <a:cs typeface="+mn-lt"/>
              </a:rPr>
              <a:t> The first modern Olympics took place in 1896</a:t>
            </a:r>
            <a:endParaRPr lang="en-US">
              <a:cs typeface="Calibri" panose="020F0502020204030204"/>
            </a:endParaRPr>
          </a:p>
          <a:p>
            <a:pPr>
              <a:buFont typeface="Arial" panose="020B0602020104020603" pitchFamily="34" charset="0"/>
              <a:buChar char="•"/>
            </a:pPr>
            <a:r>
              <a:rPr lang="en-US">
                <a:ea typeface="+mn-lt"/>
                <a:cs typeface="+mn-lt"/>
              </a:rPr>
              <a:t> The Olympics were only held in summer initially. The first winter games were held in 1924</a:t>
            </a:r>
          </a:p>
          <a:p>
            <a:pPr>
              <a:buFont typeface="Arial" panose="020B0602020104020603" pitchFamily="34" charset="0"/>
              <a:buChar char="•"/>
            </a:pPr>
            <a:r>
              <a:rPr lang="en-US">
                <a:ea typeface="+mn-lt"/>
                <a:cs typeface="+mn-lt"/>
              </a:rPr>
              <a:t> The tradition of awarding gold, silver, and bronze medals was introduced in 1904</a:t>
            </a:r>
            <a:endParaRPr lang="en-US"/>
          </a:p>
          <a:p>
            <a:pPr>
              <a:buFont typeface="Arial" panose="020B0602020104020603" pitchFamily="34" charset="0"/>
              <a:buChar char="•"/>
            </a:pPr>
            <a:r>
              <a:rPr lang="en-US">
                <a:ea typeface="+mn-lt"/>
                <a:cs typeface="+mn-lt"/>
              </a:rPr>
              <a:t> The U.S. has won the most medals throughout all of Olympic history</a:t>
            </a:r>
            <a:endParaRPr lang="en-US"/>
          </a:p>
          <a:p>
            <a:pPr>
              <a:buFont typeface="Arial" panose="020B0602020104020603" pitchFamily="34" charset="0"/>
              <a:buChar char="•"/>
            </a:pPr>
            <a:r>
              <a:rPr lang="en-US">
                <a:ea typeface="+mn-lt"/>
                <a:cs typeface="+mn-lt"/>
              </a:rPr>
              <a:t> Women were first allowed to participate in the Olympics in 1900</a:t>
            </a:r>
          </a:p>
        </p:txBody>
      </p:sp>
    </p:spTree>
    <p:extLst>
      <p:ext uri="{BB962C8B-B14F-4D97-AF65-F5344CB8AC3E}">
        <p14:creationId xmlns:p14="http://schemas.microsoft.com/office/powerpoint/2010/main" val="61127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71A2-30C8-4DB9-AA20-09060E877DFF}"/>
              </a:ext>
            </a:extLst>
          </p:cNvPr>
          <p:cNvSpPr>
            <a:spLocks noGrp="1"/>
          </p:cNvSpPr>
          <p:nvPr>
            <p:ph type="title"/>
          </p:nvPr>
        </p:nvSpPr>
        <p:spPr/>
        <p:txBody>
          <a:bodyPr/>
          <a:lstStyle/>
          <a:p>
            <a:r>
              <a:rPr lang="en-US"/>
              <a:t>Dashboard</a:t>
            </a:r>
          </a:p>
        </p:txBody>
      </p:sp>
      <p:sp>
        <p:nvSpPr>
          <p:cNvPr id="3" name="Content Placeholder 2">
            <a:extLst>
              <a:ext uri="{FF2B5EF4-FFF2-40B4-BE49-F238E27FC236}">
                <a16:creationId xmlns:a16="http://schemas.microsoft.com/office/drawing/2014/main" id="{2AFEE930-788B-4CF5-91C9-8F7C9AE0CF17}"/>
              </a:ext>
            </a:extLst>
          </p:cNvPr>
          <p:cNvSpPr>
            <a:spLocks noGrp="1"/>
          </p:cNvSpPr>
          <p:nvPr>
            <p:ph idx="1"/>
          </p:nvPr>
        </p:nvSpPr>
        <p:spPr>
          <a:xfrm>
            <a:off x="4541854" y="5010411"/>
            <a:ext cx="3700273" cy="746760"/>
          </a:xfrm>
        </p:spPr>
        <p:txBody>
          <a:bodyPr vert="horz" lIns="45720" tIns="45720" rIns="45720" bIns="45720" rtlCol="0" anchor="t">
            <a:normAutofit fontScale="92500"/>
          </a:bodyPr>
          <a:lstStyle/>
          <a:p>
            <a:r>
              <a:rPr lang="en-US" sz="3600">
                <a:solidFill>
                  <a:srgbClr val="0070C0"/>
                </a:solidFill>
                <a:latin typeface="TW Cen MT"/>
                <a:hlinkClick r:id="rId2">
                  <a:extLst>
                    <a:ext uri="{A12FA001-AC4F-418D-AE19-62706E023703}">
                      <ahyp:hlinkClr xmlns:ahyp="http://schemas.microsoft.com/office/drawing/2018/hyperlinkcolor" val="tx"/>
                    </a:ext>
                  </a:extLst>
                </a:hlinkClick>
              </a:rPr>
              <a:t>Olympian Analysi</a:t>
            </a:r>
            <a:r>
              <a:rPr lang="en-US" sz="3600">
                <a:latin typeface="TW Cen MT"/>
                <a:hlinkClick r:id="rId2">
                  <a:extLst>
                    <a:ext uri="{A12FA001-AC4F-418D-AE19-62706E023703}">
                      <ahyp:hlinkClr xmlns:ahyp="http://schemas.microsoft.com/office/drawing/2018/hyperlinkcolor" val="tx"/>
                    </a:ext>
                  </a:extLst>
                </a:hlinkClick>
              </a:rPr>
              <a:t>s</a:t>
            </a:r>
            <a:r>
              <a:rPr lang="en-US" sz="3600">
                <a:latin typeface="TW Cen MT"/>
              </a:rPr>
              <a:t> </a:t>
            </a:r>
            <a:endParaRPr lang="en-US" sz="3600">
              <a:ea typeface="+mn-lt"/>
              <a:cs typeface="+mn-lt"/>
            </a:endParaRPr>
          </a:p>
          <a:p>
            <a:endParaRPr lang="en-US"/>
          </a:p>
        </p:txBody>
      </p:sp>
      <p:pic>
        <p:nvPicPr>
          <p:cNvPr id="4" name="Picture 4" descr="Icon&#10;&#10;Description automatically generated">
            <a:extLst>
              <a:ext uri="{FF2B5EF4-FFF2-40B4-BE49-F238E27FC236}">
                <a16:creationId xmlns:a16="http://schemas.microsoft.com/office/drawing/2014/main" id="{B9997408-8C4F-438F-9B91-8984F3D70460}"/>
              </a:ext>
            </a:extLst>
          </p:cNvPr>
          <p:cNvPicPr>
            <a:picLocks noChangeAspect="1"/>
          </p:cNvPicPr>
          <p:nvPr/>
        </p:nvPicPr>
        <p:blipFill>
          <a:blip r:embed="rId3"/>
          <a:stretch>
            <a:fillRect/>
          </a:stretch>
        </p:blipFill>
        <p:spPr>
          <a:xfrm>
            <a:off x="3325660" y="1877205"/>
            <a:ext cx="5937336" cy="2738251"/>
          </a:xfrm>
          <a:prstGeom prst="rect">
            <a:avLst/>
          </a:prstGeom>
        </p:spPr>
      </p:pic>
    </p:spTree>
    <p:extLst>
      <p:ext uri="{BB962C8B-B14F-4D97-AF65-F5344CB8AC3E}">
        <p14:creationId xmlns:p14="http://schemas.microsoft.com/office/powerpoint/2010/main" val="1612657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518C-B6C8-4CB3-B6C9-62F05F322C91}"/>
              </a:ext>
            </a:extLst>
          </p:cNvPr>
          <p:cNvSpPr>
            <a:spLocks noGrp="1"/>
          </p:cNvSpPr>
          <p:nvPr>
            <p:ph type="title"/>
          </p:nvPr>
        </p:nvSpPr>
        <p:spPr/>
        <p:txBody>
          <a:bodyPr/>
          <a:lstStyle/>
          <a:p>
            <a:r>
              <a:rPr lang="en-US"/>
              <a:t>Observations - Demographics</a:t>
            </a:r>
          </a:p>
        </p:txBody>
      </p:sp>
      <p:graphicFrame>
        <p:nvGraphicFramePr>
          <p:cNvPr id="5" name="Table 5">
            <a:extLst>
              <a:ext uri="{FF2B5EF4-FFF2-40B4-BE49-F238E27FC236}">
                <a16:creationId xmlns:a16="http://schemas.microsoft.com/office/drawing/2014/main" id="{D6522132-0399-47B4-A2BA-43FCC52E4BD2}"/>
              </a:ext>
            </a:extLst>
          </p:cNvPr>
          <p:cNvGraphicFramePr>
            <a:graphicFrameLocks noGrp="1"/>
          </p:cNvGraphicFramePr>
          <p:nvPr>
            <p:extLst>
              <p:ext uri="{D42A27DB-BD31-4B8C-83A1-F6EECF244321}">
                <p14:modId xmlns:p14="http://schemas.microsoft.com/office/powerpoint/2010/main" val="4174988685"/>
              </p:ext>
            </p:extLst>
          </p:nvPr>
        </p:nvGraphicFramePr>
        <p:xfrm>
          <a:off x="1104003" y="2223965"/>
          <a:ext cx="10051218" cy="3721282"/>
        </p:xfrm>
        <a:graphic>
          <a:graphicData uri="http://schemas.openxmlformats.org/drawingml/2006/table">
            <a:tbl>
              <a:tblPr firstRow="1" bandRow="1">
                <a:tableStyleId>{912C8C85-51F0-491E-9774-3900AFEF0FD7}</a:tableStyleId>
              </a:tblPr>
              <a:tblGrid>
                <a:gridCol w="3350406">
                  <a:extLst>
                    <a:ext uri="{9D8B030D-6E8A-4147-A177-3AD203B41FA5}">
                      <a16:colId xmlns:a16="http://schemas.microsoft.com/office/drawing/2014/main" val="3512869676"/>
                    </a:ext>
                  </a:extLst>
                </a:gridCol>
                <a:gridCol w="3350406">
                  <a:extLst>
                    <a:ext uri="{9D8B030D-6E8A-4147-A177-3AD203B41FA5}">
                      <a16:colId xmlns:a16="http://schemas.microsoft.com/office/drawing/2014/main" val="3225627598"/>
                    </a:ext>
                  </a:extLst>
                </a:gridCol>
                <a:gridCol w="3350406">
                  <a:extLst>
                    <a:ext uri="{9D8B030D-6E8A-4147-A177-3AD203B41FA5}">
                      <a16:colId xmlns:a16="http://schemas.microsoft.com/office/drawing/2014/main" val="541311570"/>
                    </a:ext>
                  </a:extLst>
                </a:gridCol>
              </a:tblGrid>
              <a:tr h="1262981">
                <a:tc>
                  <a:txBody>
                    <a:bodyPr/>
                    <a:lstStyle/>
                    <a:p>
                      <a:pPr lvl="0" algn="ctr">
                        <a:buNone/>
                      </a:pPr>
                      <a:r>
                        <a:rPr lang="en-US" sz="2400" u="none" strike="noStrike" noProof="0"/>
                        <a:t>Height vs. weight</a:t>
                      </a:r>
                      <a:br>
                        <a:rPr lang="en-US" sz="2400" u="none" strike="noStrike" noProof="0"/>
                      </a:br>
                      <a:r>
                        <a:rPr lang="en-US" sz="2400" u="none" strike="noStrike" noProof="0"/>
                        <a:t>scatter plot</a:t>
                      </a:r>
                      <a:endParaRPr lang="en-US" sz="2400"/>
                    </a:p>
                  </a:txBody>
                  <a:tcPr anchor="ctr"/>
                </a:tc>
                <a:tc>
                  <a:txBody>
                    <a:bodyPr/>
                    <a:lstStyle/>
                    <a:p>
                      <a:pPr marL="0" marR="0" lvl="0" indent="0" algn="ctr">
                        <a:lnSpc>
                          <a:spcPct val="90000"/>
                        </a:lnSpc>
                        <a:spcBef>
                          <a:spcPts val="1200"/>
                        </a:spcBef>
                        <a:spcAft>
                          <a:spcPts val="200"/>
                        </a:spcAft>
                        <a:buNone/>
                      </a:pPr>
                      <a:r>
                        <a:rPr lang="en-US" sz="2400" u="none" strike="noStrike" noProof="0"/>
                        <a:t>Age distribution</a:t>
                      </a:r>
                    </a:p>
                  </a:txBody>
                  <a:tcPr anchor="ctr"/>
                </a:tc>
                <a:tc>
                  <a:txBody>
                    <a:bodyPr/>
                    <a:lstStyle/>
                    <a:p>
                      <a:pPr lvl="0" algn="ctr">
                        <a:buNone/>
                      </a:pPr>
                      <a:r>
                        <a:rPr lang="en-US" sz="2400" u="none" strike="noStrike" noProof="0"/>
                        <a:t>Total number of athletes over time</a:t>
                      </a:r>
                      <a:endParaRPr lang="en-US" sz="2400"/>
                    </a:p>
                  </a:txBody>
                  <a:tcPr anchor="ctr"/>
                </a:tc>
                <a:extLst>
                  <a:ext uri="{0D108BD9-81ED-4DB2-BD59-A6C34878D82A}">
                    <a16:rowId xmlns:a16="http://schemas.microsoft.com/office/drawing/2014/main" val="3063425555"/>
                  </a:ext>
                </a:extLst>
              </a:tr>
              <a:tr h="2458301">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Males vs. females</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Medalists vs. all athletes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Before 1990 vs. 1990 and after</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Female increase</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Youngest vs. Oldest</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General increase &amp; female increase</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"Spikes" for host countries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extLst>
                  <a:ext uri="{0D108BD9-81ED-4DB2-BD59-A6C34878D82A}">
                    <a16:rowId xmlns:a16="http://schemas.microsoft.com/office/drawing/2014/main" val="2354941814"/>
                  </a:ext>
                </a:extLst>
              </a:tr>
            </a:tbl>
          </a:graphicData>
        </a:graphic>
      </p:graphicFrame>
    </p:spTree>
    <p:extLst>
      <p:ext uri="{BB962C8B-B14F-4D97-AF65-F5344CB8AC3E}">
        <p14:creationId xmlns:p14="http://schemas.microsoft.com/office/powerpoint/2010/main" val="73524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518C-B6C8-4CB3-B6C9-62F05F322C91}"/>
              </a:ext>
            </a:extLst>
          </p:cNvPr>
          <p:cNvSpPr>
            <a:spLocks noGrp="1"/>
          </p:cNvSpPr>
          <p:nvPr>
            <p:ph type="title"/>
          </p:nvPr>
        </p:nvSpPr>
        <p:spPr/>
        <p:txBody>
          <a:bodyPr/>
          <a:lstStyle/>
          <a:p>
            <a:r>
              <a:rPr lang="en-US"/>
              <a:t>Observations - Medals &amp; Events</a:t>
            </a:r>
          </a:p>
        </p:txBody>
      </p:sp>
      <p:graphicFrame>
        <p:nvGraphicFramePr>
          <p:cNvPr id="5" name="Table 5">
            <a:extLst>
              <a:ext uri="{FF2B5EF4-FFF2-40B4-BE49-F238E27FC236}">
                <a16:creationId xmlns:a16="http://schemas.microsoft.com/office/drawing/2014/main" id="{D6522132-0399-47B4-A2BA-43FCC52E4BD2}"/>
              </a:ext>
            </a:extLst>
          </p:cNvPr>
          <p:cNvGraphicFramePr>
            <a:graphicFrameLocks noGrp="1"/>
          </p:cNvGraphicFramePr>
          <p:nvPr>
            <p:extLst>
              <p:ext uri="{D42A27DB-BD31-4B8C-83A1-F6EECF244321}">
                <p14:modId xmlns:p14="http://schemas.microsoft.com/office/powerpoint/2010/main" val="3395225193"/>
              </p:ext>
            </p:extLst>
          </p:nvPr>
        </p:nvGraphicFramePr>
        <p:xfrm>
          <a:off x="1104003" y="2223965"/>
          <a:ext cx="10051218" cy="3721282"/>
        </p:xfrm>
        <a:graphic>
          <a:graphicData uri="http://schemas.openxmlformats.org/drawingml/2006/table">
            <a:tbl>
              <a:tblPr firstRow="1" bandRow="1">
                <a:tableStyleId>{7E9639D4-E3E2-4D34-9284-5A2195B3D0D7}</a:tableStyleId>
              </a:tblPr>
              <a:tblGrid>
                <a:gridCol w="3350406">
                  <a:extLst>
                    <a:ext uri="{9D8B030D-6E8A-4147-A177-3AD203B41FA5}">
                      <a16:colId xmlns:a16="http://schemas.microsoft.com/office/drawing/2014/main" val="3512869676"/>
                    </a:ext>
                  </a:extLst>
                </a:gridCol>
                <a:gridCol w="3350406">
                  <a:extLst>
                    <a:ext uri="{9D8B030D-6E8A-4147-A177-3AD203B41FA5}">
                      <a16:colId xmlns:a16="http://schemas.microsoft.com/office/drawing/2014/main" val="3225627598"/>
                    </a:ext>
                  </a:extLst>
                </a:gridCol>
                <a:gridCol w="3350406">
                  <a:extLst>
                    <a:ext uri="{9D8B030D-6E8A-4147-A177-3AD203B41FA5}">
                      <a16:colId xmlns:a16="http://schemas.microsoft.com/office/drawing/2014/main" val="541311570"/>
                    </a:ext>
                  </a:extLst>
                </a:gridCol>
              </a:tblGrid>
              <a:tr h="1262981">
                <a:tc>
                  <a:txBody>
                    <a:bodyPr/>
                    <a:lstStyle/>
                    <a:p>
                      <a:pPr lvl="0" algn="ctr">
                        <a:buNone/>
                      </a:pPr>
                      <a:r>
                        <a:rPr lang="en-US" sz="2400" u="none" strike="noStrike" noProof="0"/>
                        <a:t># of athletes vs. </a:t>
                      </a:r>
                      <a:br>
                        <a:rPr lang="en-US" sz="2400" u="none" strike="noStrike" noProof="0"/>
                      </a:br>
                      <a:r>
                        <a:rPr lang="en-US" sz="2400" u="none" strike="noStrike" noProof="0"/>
                        <a:t># of medals</a:t>
                      </a:r>
                    </a:p>
                  </a:txBody>
                  <a:tcPr anchor="ctr">
                    <a:solidFill>
                      <a:schemeClr val="tx2"/>
                    </a:solidFill>
                  </a:tcPr>
                </a:tc>
                <a:tc>
                  <a:txBody>
                    <a:bodyPr/>
                    <a:lstStyle/>
                    <a:p>
                      <a:pPr marL="0" marR="0" lvl="0" indent="0" algn="ctr">
                        <a:lnSpc>
                          <a:spcPct val="90000"/>
                        </a:lnSpc>
                        <a:spcBef>
                          <a:spcPts val="1200"/>
                        </a:spcBef>
                        <a:spcAft>
                          <a:spcPts val="200"/>
                        </a:spcAft>
                        <a:buNone/>
                      </a:pPr>
                      <a:r>
                        <a:rPr lang="en-US" sz="2400" u="none" strike="noStrike" noProof="0"/>
                        <a:t>Olympic events for</a:t>
                      </a:r>
                      <a:br>
                        <a:rPr lang="en-US" sz="2400" u="none" strike="noStrike" noProof="0"/>
                      </a:br>
                      <a:r>
                        <a:rPr lang="en-US" sz="2400" u="none" strike="noStrike" noProof="0"/>
                        <a:t>selected year/season</a:t>
                      </a:r>
                    </a:p>
                  </a:txBody>
                  <a:tcPr anchor="ctr">
                    <a:solidFill>
                      <a:schemeClr val="tx2"/>
                    </a:solidFill>
                  </a:tcPr>
                </a:tc>
                <a:tc>
                  <a:txBody>
                    <a:bodyPr/>
                    <a:lstStyle/>
                    <a:p>
                      <a:pPr lvl="0" algn="ctr">
                        <a:buNone/>
                      </a:pPr>
                      <a:r>
                        <a:rPr lang="en-US" sz="2400" u="none" strike="noStrike" noProof="0"/>
                        <a:t>Count of medals</a:t>
                      </a:r>
                      <a:br>
                        <a:rPr lang="en-US" sz="2400" u="none" strike="noStrike" noProof="0"/>
                      </a:br>
                      <a:r>
                        <a:rPr lang="en-US" sz="2400" u="none" strike="noStrike" noProof="0"/>
                        <a:t>over time</a:t>
                      </a:r>
                    </a:p>
                  </a:txBody>
                  <a:tcPr anchor="ctr">
                    <a:solidFill>
                      <a:schemeClr val="tx2"/>
                    </a:solidFill>
                  </a:tcPr>
                </a:tc>
                <a:extLst>
                  <a:ext uri="{0D108BD9-81ED-4DB2-BD59-A6C34878D82A}">
                    <a16:rowId xmlns:a16="http://schemas.microsoft.com/office/drawing/2014/main" val="3063425555"/>
                  </a:ext>
                </a:extLst>
              </a:tr>
              <a:tr h="2458301">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Positive correlation</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USA</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Greater variety</a:t>
                      </a:r>
                      <a:endParaRPr lang="en-US"/>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Summer vs. winter</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USA</a:t>
                      </a:r>
                      <a:endParaRPr lang="en-US"/>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"Spikes" for host countries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extLst>
                  <a:ext uri="{0D108BD9-81ED-4DB2-BD59-A6C34878D82A}">
                    <a16:rowId xmlns:a16="http://schemas.microsoft.com/office/drawing/2014/main" val="2354941814"/>
                  </a:ext>
                </a:extLst>
              </a:tr>
            </a:tbl>
          </a:graphicData>
        </a:graphic>
      </p:graphicFrame>
    </p:spTree>
    <p:extLst>
      <p:ext uri="{BB962C8B-B14F-4D97-AF65-F5344CB8AC3E}">
        <p14:creationId xmlns:p14="http://schemas.microsoft.com/office/powerpoint/2010/main" val="3912228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29F-AA2D-444C-BB47-7AF2445567AB}"/>
              </a:ext>
            </a:extLst>
          </p:cNvPr>
          <p:cNvSpPr>
            <a:spLocks noGrp="1"/>
          </p:cNvSpPr>
          <p:nvPr>
            <p:ph type="title"/>
          </p:nvPr>
        </p:nvSpPr>
        <p:spPr>
          <a:xfrm>
            <a:off x="1024128" y="585216"/>
            <a:ext cx="5809219" cy="1499616"/>
          </a:xfrm>
        </p:spPr>
        <p:txBody>
          <a:bodyPr/>
          <a:lstStyle/>
          <a:p>
            <a:r>
              <a:rPr lang="en-US"/>
              <a:t>Conclusions &amp; Next Steps </a:t>
            </a:r>
          </a:p>
        </p:txBody>
      </p:sp>
      <p:pic>
        <p:nvPicPr>
          <p:cNvPr id="6" name="Picture 6">
            <a:extLst>
              <a:ext uri="{FF2B5EF4-FFF2-40B4-BE49-F238E27FC236}">
                <a16:creationId xmlns:a16="http://schemas.microsoft.com/office/drawing/2014/main" id="{99880CF6-D9B1-4DB6-8683-45985419A0D6}"/>
              </a:ext>
            </a:extLst>
          </p:cNvPr>
          <p:cNvPicPr>
            <a:picLocks noChangeAspect="1"/>
          </p:cNvPicPr>
          <p:nvPr/>
        </p:nvPicPr>
        <p:blipFill rotWithShape="1">
          <a:blip r:embed="rId3"/>
          <a:srcRect l="23692" r="31787" b="-147"/>
          <a:stretch/>
        </p:blipFill>
        <p:spPr>
          <a:xfrm>
            <a:off x="7672727" y="0"/>
            <a:ext cx="4523992" cy="6858130"/>
          </a:xfrm>
          <a:prstGeom prst="rect">
            <a:avLst/>
          </a:prstGeom>
        </p:spPr>
      </p:pic>
      <p:sp>
        <p:nvSpPr>
          <p:cNvPr id="8" name="Content Placeholder 2">
            <a:extLst>
              <a:ext uri="{FF2B5EF4-FFF2-40B4-BE49-F238E27FC236}">
                <a16:creationId xmlns:a16="http://schemas.microsoft.com/office/drawing/2014/main" id="{77273CB9-08DA-45EF-BFE1-786554C71677}"/>
              </a:ext>
            </a:extLst>
          </p:cNvPr>
          <p:cNvSpPr txBox="1">
            <a:spLocks/>
          </p:cNvSpPr>
          <p:nvPr/>
        </p:nvSpPr>
        <p:spPr>
          <a:xfrm>
            <a:off x="1026890" y="2159051"/>
            <a:ext cx="5867706" cy="4503524"/>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spcAft>
                <a:spcPts val="600"/>
              </a:spcAft>
              <a:buNone/>
            </a:pPr>
            <a:r>
              <a:rPr lang="en-US" sz="2600"/>
              <a:t>Significant changes over time</a:t>
            </a:r>
          </a:p>
          <a:p>
            <a:pPr marL="0" indent="0">
              <a:spcAft>
                <a:spcPts val="600"/>
              </a:spcAft>
              <a:buNone/>
            </a:pPr>
            <a:r>
              <a:rPr lang="en-US" sz="2600"/>
              <a:t>Certain characteristics are more associated with earning medals</a:t>
            </a:r>
          </a:p>
          <a:p>
            <a:pPr marL="0" indent="0">
              <a:spcAft>
                <a:spcPts val="600"/>
              </a:spcAft>
              <a:buNone/>
            </a:pPr>
            <a:endParaRPr lang="en-US" sz="2600"/>
          </a:p>
          <a:p>
            <a:pPr marL="0" indent="0">
              <a:spcAft>
                <a:spcPts val="600"/>
              </a:spcAft>
              <a:buNone/>
            </a:pPr>
            <a:r>
              <a:rPr lang="en-US" sz="2600"/>
              <a:t>Add 2018 Sochi &amp; 2021 Tokyo games</a:t>
            </a:r>
          </a:p>
          <a:p>
            <a:pPr marL="0" indent="0">
              <a:spcAft>
                <a:spcPts val="600"/>
              </a:spcAft>
              <a:buNone/>
            </a:pPr>
            <a:r>
              <a:rPr lang="en-US" sz="2600"/>
              <a:t>Determine future implications</a:t>
            </a:r>
          </a:p>
          <a:p>
            <a:pPr marL="0" indent="0">
              <a:spcAft>
                <a:spcPts val="600"/>
              </a:spcAft>
              <a:buNone/>
            </a:pPr>
            <a:endParaRPr lang="en-US" sz="2600"/>
          </a:p>
        </p:txBody>
      </p:sp>
      <p:pic>
        <p:nvPicPr>
          <p:cNvPr id="4" name="Picture 4">
            <a:extLst>
              <a:ext uri="{FF2B5EF4-FFF2-40B4-BE49-F238E27FC236}">
                <a16:creationId xmlns:a16="http://schemas.microsoft.com/office/drawing/2014/main" id="{0174A254-DAFB-440D-8962-4E94687C0A8C}"/>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10001" b="90000" l="42425" r="57240"/>
                    </a14:imgEffect>
                  </a14:imgLayer>
                </a14:imgProps>
              </a:ext>
            </a:extLst>
          </a:blip>
          <a:srcRect l="40573" t="1" r="40908" b="-2749"/>
          <a:stretch/>
        </p:blipFill>
        <p:spPr>
          <a:xfrm>
            <a:off x="9604264" y="2574827"/>
            <a:ext cx="546344" cy="909412"/>
          </a:xfrm>
          <a:prstGeom prst="rect">
            <a:avLst/>
          </a:prstGeom>
        </p:spPr>
      </p:pic>
      <p:pic>
        <p:nvPicPr>
          <p:cNvPr id="3" name="Picture 3">
            <a:extLst>
              <a:ext uri="{FF2B5EF4-FFF2-40B4-BE49-F238E27FC236}">
                <a16:creationId xmlns:a16="http://schemas.microsoft.com/office/drawing/2014/main" id="{EA78BC8F-3C33-4B0A-BFAE-1AF442304B1A}"/>
              </a:ext>
            </a:extLst>
          </p:cNvPr>
          <p:cNvPicPr>
            <a:picLocks noChangeAspect="1"/>
          </p:cNvPicPr>
          <p:nvPr/>
        </p:nvPicPr>
        <p:blipFill>
          <a:blip r:embed="rId6"/>
          <a:stretch>
            <a:fillRect/>
          </a:stretch>
        </p:blipFill>
        <p:spPr>
          <a:xfrm>
            <a:off x="9377603" y="2106106"/>
            <a:ext cx="945955" cy="954614"/>
          </a:xfrm>
          <a:prstGeom prst="ellipse">
            <a:avLst/>
          </a:prstGeom>
          <a:ln>
            <a:noFill/>
          </a:ln>
          <a:effectLst>
            <a:softEdge rad="112500"/>
          </a:effectLst>
        </p:spPr>
      </p:pic>
    </p:spTree>
    <p:extLst>
      <p:ext uri="{BB962C8B-B14F-4D97-AF65-F5344CB8AC3E}">
        <p14:creationId xmlns:p14="http://schemas.microsoft.com/office/powerpoint/2010/main" val="2131062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049D44-2B5D-40CF-B553-C5E0FE3043FA}"/>
              </a:ext>
            </a:extLst>
          </p:cNvPr>
          <p:cNvSpPr>
            <a:spLocks noGrp="1"/>
          </p:cNvSpPr>
          <p:nvPr>
            <p:ph type="title" idx="4294967295"/>
          </p:nvPr>
        </p:nvSpPr>
        <p:spPr>
          <a:xfrm>
            <a:off x="302713" y="5095158"/>
            <a:ext cx="9720263" cy="1498600"/>
          </a:xfrm>
        </p:spPr>
        <p:txBody>
          <a:bodyPr/>
          <a:lstStyle/>
          <a:p>
            <a:r>
              <a:rPr lang="en-US"/>
              <a:t>Data at a glance</a:t>
            </a:r>
          </a:p>
        </p:txBody>
      </p:sp>
      <p:pic>
        <p:nvPicPr>
          <p:cNvPr id="5" name="Picture 5" descr="Table, Excel&#10;&#10;Description automatically generated">
            <a:extLst>
              <a:ext uri="{FF2B5EF4-FFF2-40B4-BE49-F238E27FC236}">
                <a16:creationId xmlns:a16="http://schemas.microsoft.com/office/drawing/2014/main" id="{A0041205-13DD-4E8F-BA90-C4361BED0E84}"/>
              </a:ext>
            </a:extLst>
          </p:cNvPr>
          <p:cNvPicPr>
            <a:picLocks noChangeAspect="1"/>
          </p:cNvPicPr>
          <p:nvPr/>
        </p:nvPicPr>
        <p:blipFill>
          <a:blip r:embed="rId2"/>
          <a:stretch>
            <a:fillRect/>
          </a:stretch>
        </p:blipFill>
        <p:spPr>
          <a:xfrm>
            <a:off x="-4175" y="831937"/>
            <a:ext cx="12200350" cy="4045906"/>
          </a:xfrm>
          <a:prstGeom prst="rect">
            <a:avLst/>
          </a:prstGeom>
        </p:spPr>
      </p:pic>
    </p:spTree>
    <p:extLst>
      <p:ext uri="{BB962C8B-B14F-4D97-AF65-F5344CB8AC3E}">
        <p14:creationId xmlns:p14="http://schemas.microsoft.com/office/powerpoint/2010/main" val="2182003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12">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0" name="Rectangle 14">
            <a:extLst>
              <a:ext uri="{FF2B5EF4-FFF2-40B4-BE49-F238E27FC236}">
                <a16:creationId xmlns:a16="http://schemas.microsoft.com/office/drawing/2014/main" id="{42DD0C21-8FEE-4C18-8789-CC8ABE206F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B51757-7607-4CEA-A0EE-3C5BDC2C1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1998"/>
            <a:ext cx="12188952" cy="228554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4049D44-2B5D-40CF-B553-C5E0FE3043FA}"/>
              </a:ext>
            </a:extLst>
          </p:cNvPr>
          <p:cNvSpPr>
            <a:spLocks noGrp="1"/>
          </p:cNvSpPr>
          <p:nvPr>
            <p:ph type="title" idx="4294967295"/>
          </p:nvPr>
        </p:nvSpPr>
        <p:spPr>
          <a:xfrm>
            <a:off x="457200" y="4960137"/>
            <a:ext cx="7772400" cy="1463040"/>
          </a:xfrm>
        </p:spPr>
        <p:txBody>
          <a:bodyPr vert="horz" lIns="91440" tIns="45720" rIns="91440" bIns="45720" rtlCol="0" anchor="ctr">
            <a:normAutofit/>
          </a:bodyPr>
          <a:lstStyle/>
          <a:p>
            <a:pPr algn="r"/>
            <a:r>
              <a:rPr lang="en-US" kern="1200" cap="all" spc="200" baseline="0">
                <a:solidFill>
                  <a:srgbClr val="FFFFFF"/>
                </a:solidFill>
                <a:latin typeface="+mj-lt"/>
                <a:ea typeface="+mj-ea"/>
                <a:cs typeface="+mj-cs"/>
              </a:rPr>
              <a:t>Cleaned data</a:t>
            </a:r>
          </a:p>
        </p:txBody>
      </p:sp>
      <p:pic>
        <p:nvPicPr>
          <p:cNvPr id="3" name="Picture 5" descr="Table&#10;&#10;Description automatically generated">
            <a:extLst>
              <a:ext uri="{FF2B5EF4-FFF2-40B4-BE49-F238E27FC236}">
                <a16:creationId xmlns:a16="http://schemas.microsoft.com/office/drawing/2014/main" id="{C1D86517-5358-44BC-85B2-3D93649C6005}"/>
              </a:ext>
            </a:extLst>
          </p:cNvPr>
          <p:cNvPicPr>
            <a:picLocks noChangeAspect="1"/>
          </p:cNvPicPr>
          <p:nvPr/>
        </p:nvPicPr>
        <p:blipFill>
          <a:blip r:embed="rId2"/>
          <a:stretch>
            <a:fillRect/>
          </a:stretch>
        </p:blipFill>
        <p:spPr>
          <a:xfrm>
            <a:off x="1684489" y="640080"/>
            <a:ext cx="8817218" cy="3306457"/>
          </a:xfrm>
          <a:prstGeom prst="rect">
            <a:avLst/>
          </a:prstGeom>
        </p:spPr>
      </p:pic>
      <p:cxnSp>
        <p:nvCxnSpPr>
          <p:cNvPr id="19" name="Straight Connector 18">
            <a:extLst>
              <a:ext uri="{FF2B5EF4-FFF2-40B4-BE49-F238E27FC236}">
                <a16:creationId xmlns:a16="http://schemas.microsoft.com/office/drawing/2014/main" id="{FEF39256-F095-41C8-8707-6C1A665E8F2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406507" y="5220212"/>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1389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3ED7-8B84-4690-80A5-3FB4C24FEC62}"/>
              </a:ext>
            </a:extLst>
          </p:cNvPr>
          <p:cNvSpPr>
            <a:spLocks noGrp="1"/>
          </p:cNvSpPr>
          <p:nvPr>
            <p:ph type="title"/>
          </p:nvPr>
        </p:nvSpPr>
        <p:spPr>
          <a:xfrm>
            <a:off x="1024128" y="585216"/>
            <a:ext cx="9720072" cy="1499616"/>
          </a:xfrm>
        </p:spPr>
        <p:txBody>
          <a:bodyPr>
            <a:normAutofit/>
          </a:bodyPr>
          <a:lstStyle/>
          <a:p>
            <a:r>
              <a:rPr lang="en-US"/>
              <a:t>Agenda</a:t>
            </a:r>
          </a:p>
        </p:txBody>
      </p:sp>
      <p:graphicFrame>
        <p:nvGraphicFramePr>
          <p:cNvPr id="16" name="Content Placeholder 2">
            <a:extLst>
              <a:ext uri="{FF2B5EF4-FFF2-40B4-BE49-F238E27FC236}">
                <a16:creationId xmlns:a16="http://schemas.microsoft.com/office/drawing/2014/main" id="{82E5666F-2AC1-47CE-91CB-39059E1AA3F7}"/>
              </a:ext>
            </a:extLst>
          </p:cNvPr>
          <p:cNvGraphicFramePr>
            <a:graphicFrameLocks noGrp="1"/>
          </p:cNvGraphicFramePr>
          <p:nvPr>
            <p:ph idx="1"/>
            <p:extLst>
              <p:ext uri="{D42A27DB-BD31-4B8C-83A1-F6EECF244321}">
                <p14:modId xmlns:p14="http://schemas.microsoft.com/office/powerpoint/2010/main" val="2709461531"/>
              </p:ext>
            </p:extLst>
          </p:nvPr>
        </p:nvGraphicFramePr>
        <p:xfrm>
          <a:off x="1023938" y="2045918"/>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736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6CA1A-0AA5-4812-A498-49991F263633}"/>
              </a:ext>
            </a:extLst>
          </p:cNvPr>
          <p:cNvSpPr>
            <a:spLocks noGrp="1"/>
          </p:cNvSpPr>
          <p:nvPr>
            <p:ph type="title"/>
          </p:nvPr>
        </p:nvSpPr>
        <p:spPr>
          <a:xfrm>
            <a:off x="1024129" y="585216"/>
            <a:ext cx="3779085" cy="1499616"/>
          </a:xfrm>
        </p:spPr>
        <p:txBody>
          <a:bodyPr>
            <a:normAutofit/>
          </a:bodyPr>
          <a:lstStyle/>
          <a:p>
            <a:r>
              <a:rPr lang="en-US">
                <a:solidFill>
                  <a:srgbClr val="FFFFFF"/>
                </a:solidFill>
              </a:rPr>
              <a:t>About the Data</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CC75D8-D141-4C3E-B520-595F3C1D17D9}"/>
              </a:ext>
            </a:extLst>
          </p:cNvPr>
          <p:cNvSpPr>
            <a:spLocks noGrp="1"/>
          </p:cNvSpPr>
          <p:nvPr>
            <p:ph idx="1"/>
          </p:nvPr>
        </p:nvSpPr>
        <p:spPr>
          <a:xfrm>
            <a:off x="808039" y="2217761"/>
            <a:ext cx="4212516" cy="3931920"/>
          </a:xfrm>
        </p:spPr>
        <p:txBody>
          <a:bodyPr vert="horz" lIns="45720" tIns="45720" rIns="45720" bIns="45720" rtlCol="0" anchor="t">
            <a:normAutofit/>
          </a:bodyPr>
          <a:lstStyle/>
          <a:p>
            <a:r>
              <a:rPr lang="en-US" sz="2800" b="1">
                <a:solidFill>
                  <a:srgbClr val="FFFFFF"/>
                </a:solidFill>
              </a:rPr>
              <a:t>Title:</a:t>
            </a:r>
            <a:r>
              <a:rPr lang="en-US" sz="2800">
                <a:solidFill>
                  <a:srgbClr val="FFFFFF"/>
                </a:solidFill>
              </a:rPr>
              <a:t> 120 Years of </a:t>
            </a:r>
            <a:br>
              <a:rPr lang="en-US" sz="2800" dirty="0"/>
            </a:br>
            <a:r>
              <a:rPr lang="en-US" sz="2800">
                <a:solidFill>
                  <a:srgbClr val="FFFFFF"/>
                </a:solidFill>
              </a:rPr>
              <a:t>         Olympic History</a:t>
            </a:r>
            <a:endParaRPr lang="en-US" sz="2800" b="1">
              <a:solidFill>
                <a:srgbClr val="FFFFFF"/>
              </a:solidFill>
            </a:endParaRPr>
          </a:p>
          <a:p>
            <a:endParaRPr lang="en-US" sz="2800">
              <a:solidFill>
                <a:srgbClr val="FFFFFF"/>
              </a:solidFill>
            </a:endParaRPr>
          </a:p>
          <a:p>
            <a:r>
              <a:rPr lang="en-US" sz="2800" b="1">
                <a:solidFill>
                  <a:srgbClr val="FFFFFF"/>
                </a:solidFill>
              </a:rPr>
              <a:t>Sourc</a:t>
            </a:r>
            <a:r>
              <a:rPr lang="en-US" sz="2800" b="1">
                <a:solidFill>
                  <a:schemeClr val="bg1"/>
                </a:solidFill>
              </a:rPr>
              <a:t>e:</a:t>
            </a:r>
            <a:r>
              <a:rPr lang="en-US" sz="2800">
                <a:solidFill>
                  <a:schemeClr val="bg1"/>
                </a:solidFill>
              </a:rPr>
              <a:t> Kaggle</a:t>
            </a:r>
          </a:p>
          <a:p>
            <a:endParaRPr lang="en-US" sz="2800" dirty="0">
              <a:solidFill>
                <a:schemeClr val="bg1"/>
              </a:solidFill>
            </a:endParaRPr>
          </a:p>
          <a:p>
            <a:r>
              <a:rPr lang="en-US" sz="2800" dirty="0">
                <a:solidFill>
                  <a:schemeClr val="bg1"/>
                </a:solidFill>
              </a:rPr>
              <a:t>270,000+ rows of data</a:t>
            </a:r>
          </a:p>
        </p:txBody>
      </p:sp>
      <p:graphicFrame>
        <p:nvGraphicFramePr>
          <p:cNvPr id="4" name="Table 4">
            <a:extLst>
              <a:ext uri="{FF2B5EF4-FFF2-40B4-BE49-F238E27FC236}">
                <a16:creationId xmlns:a16="http://schemas.microsoft.com/office/drawing/2014/main" id="{53F716BD-9D3D-464E-962F-AD9B0E1A90B9}"/>
              </a:ext>
            </a:extLst>
          </p:cNvPr>
          <p:cNvGraphicFramePr>
            <a:graphicFrameLocks noGrp="1"/>
          </p:cNvGraphicFramePr>
          <p:nvPr>
            <p:extLst>
              <p:ext uri="{D42A27DB-BD31-4B8C-83A1-F6EECF244321}">
                <p14:modId xmlns:p14="http://schemas.microsoft.com/office/powerpoint/2010/main" val="3585487627"/>
              </p:ext>
            </p:extLst>
          </p:nvPr>
        </p:nvGraphicFramePr>
        <p:xfrm>
          <a:off x="6372086" y="452782"/>
          <a:ext cx="5096177" cy="6121490"/>
        </p:xfrm>
        <a:graphic>
          <a:graphicData uri="http://schemas.openxmlformats.org/drawingml/2006/table">
            <a:tbl>
              <a:tblPr firstRow="1" bandRow="1">
                <a:noFill/>
                <a:tableStyleId>{3B4B98B0-60AC-42C2-AFA5-B58CD77FA1E5}</a:tableStyleId>
              </a:tblPr>
              <a:tblGrid>
                <a:gridCol w="1178141">
                  <a:extLst>
                    <a:ext uri="{9D8B030D-6E8A-4147-A177-3AD203B41FA5}">
                      <a16:colId xmlns:a16="http://schemas.microsoft.com/office/drawing/2014/main" val="728182119"/>
                    </a:ext>
                  </a:extLst>
                </a:gridCol>
                <a:gridCol w="3918036">
                  <a:extLst>
                    <a:ext uri="{9D8B030D-6E8A-4147-A177-3AD203B41FA5}">
                      <a16:colId xmlns:a16="http://schemas.microsoft.com/office/drawing/2014/main" val="4007666438"/>
                    </a:ext>
                  </a:extLst>
                </a:gridCol>
              </a:tblGrid>
              <a:tr h="415415">
                <a:tc>
                  <a:txBody>
                    <a:bodyPr/>
                    <a:lstStyle/>
                    <a:p>
                      <a:pPr marL="182880" lvl="0" algn="l">
                        <a:buNone/>
                      </a:pPr>
                      <a:r>
                        <a:rPr lang="en-US" sz="1700" b="1" cap="none" spc="0"/>
                        <a:t>Field</a:t>
                      </a:r>
                    </a:p>
                  </a:txBody>
                  <a:tcPr marL="0" marR="142324" marT="18665" marB="93327" anchor="b"/>
                </a:tc>
                <a:tc>
                  <a:txBody>
                    <a:bodyPr/>
                    <a:lstStyle/>
                    <a:p>
                      <a:pPr marL="182880" lvl="0">
                        <a:buNone/>
                      </a:pPr>
                      <a:r>
                        <a:rPr lang="en-US" sz="1700" b="1" cap="none" spc="0"/>
                        <a:t>Desc.</a:t>
                      </a:r>
                    </a:p>
                  </a:txBody>
                  <a:tcPr marL="0" marR="142324" marT="18665" marB="93327" anchor="b"/>
                </a:tc>
                <a:extLst>
                  <a:ext uri="{0D108BD9-81ED-4DB2-BD59-A6C34878D82A}">
                    <a16:rowId xmlns:a16="http://schemas.microsoft.com/office/drawing/2014/main" val="576696637"/>
                  </a:ext>
                </a:extLst>
              </a:tr>
              <a:tr h="372442">
                <a:tc>
                  <a:txBody>
                    <a:bodyPr/>
                    <a:lstStyle/>
                    <a:p>
                      <a:pPr marL="182880" algn="l"/>
                      <a:r>
                        <a:rPr lang="en-US" sz="1700" b="1" cap="none" spc="0"/>
                        <a:t>ID</a:t>
                      </a:r>
                    </a:p>
                  </a:txBody>
                  <a:tcPr marL="0" marR="142324" marT="27998" marB="93327"/>
                </a:tc>
                <a:tc>
                  <a:txBody>
                    <a:bodyPr/>
                    <a:lstStyle/>
                    <a:p>
                      <a:pPr marL="182880"/>
                      <a:r>
                        <a:rPr lang="en-US" sz="1700" b="0" cap="none" spc="0"/>
                        <a:t>identifier</a:t>
                      </a:r>
                    </a:p>
                  </a:txBody>
                  <a:tcPr marL="0" marR="142324" marT="27998" marB="93327"/>
                </a:tc>
                <a:extLst>
                  <a:ext uri="{0D108BD9-81ED-4DB2-BD59-A6C34878D82A}">
                    <a16:rowId xmlns:a16="http://schemas.microsoft.com/office/drawing/2014/main" val="3205300880"/>
                  </a:ext>
                </a:extLst>
              </a:tr>
              <a:tr h="372442">
                <a:tc>
                  <a:txBody>
                    <a:bodyPr/>
                    <a:lstStyle/>
                    <a:p>
                      <a:pPr marL="182880" algn="l"/>
                      <a:r>
                        <a:rPr lang="en-US" sz="1700" b="1" cap="none" spc="0"/>
                        <a:t>Name</a:t>
                      </a:r>
                    </a:p>
                  </a:txBody>
                  <a:tcPr marL="0" marR="142324" marT="27998" marB="93327"/>
                </a:tc>
                <a:tc>
                  <a:txBody>
                    <a:bodyPr/>
                    <a:lstStyle/>
                    <a:p>
                      <a:pPr marL="182880"/>
                      <a:r>
                        <a:rPr lang="en-US" sz="1700" cap="none" spc="0"/>
                        <a:t>athlete name</a:t>
                      </a:r>
                    </a:p>
                  </a:txBody>
                  <a:tcPr marL="0" marR="142324" marT="27998" marB="93327"/>
                </a:tc>
                <a:extLst>
                  <a:ext uri="{0D108BD9-81ED-4DB2-BD59-A6C34878D82A}">
                    <a16:rowId xmlns:a16="http://schemas.microsoft.com/office/drawing/2014/main" val="3621701774"/>
                  </a:ext>
                </a:extLst>
              </a:tr>
              <a:tr h="372442">
                <a:tc>
                  <a:txBody>
                    <a:bodyPr/>
                    <a:lstStyle/>
                    <a:p>
                      <a:pPr marL="182880" algn="l"/>
                      <a:r>
                        <a:rPr lang="en-US" sz="1700" b="1" cap="none" spc="0"/>
                        <a:t>Sex</a:t>
                      </a:r>
                    </a:p>
                  </a:txBody>
                  <a:tcPr marL="0" marR="142324" marT="27998" marB="93327"/>
                </a:tc>
                <a:tc>
                  <a:txBody>
                    <a:bodyPr/>
                    <a:lstStyle/>
                    <a:p>
                      <a:pPr marL="182880"/>
                      <a:r>
                        <a:rPr lang="en-US" sz="1700" cap="none" spc="0"/>
                        <a:t>M/F</a:t>
                      </a:r>
                    </a:p>
                  </a:txBody>
                  <a:tcPr marL="0" marR="142324" marT="27998" marB="93327"/>
                </a:tc>
                <a:extLst>
                  <a:ext uri="{0D108BD9-81ED-4DB2-BD59-A6C34878D82A}">
                    <a16:rowId xmlns:a16="http://schemas.microsoft.com/office/drawing/2014/main" val="3277707760"/>
                  </a:ext>
                </a:extLst>
              </a:tr>
              <a:tr h="372442">
                <a:tc>
                  <a:txBody>
                    <a:bodyPr/>
                    <a:lstStyle/>
                    <a:p>
                      <a:pPr marL="182880" algn="l"/>
                      <a:r>
                        <a:rPr lang="en-US" sz="1700" b="1" cap="none" spc="0"/>
                        <a:t>Age</a:t>
                      </a:r>
                    </a:p>
                  </a:txBody>
                  <a:tcPr marL="0" marR="142324" marT="27998" marB="93327"/>
                </a:tc>
                <a:tc>
                  <a:txBody>
                    <a:bodyPr/>
                    <a:lstStyle/>
                    <a:p>
                      <a:pPr marL="182880"/>
                      <a:r>
                        <a:rPr lang="en-US" sz="1700" cap="none" spc="0"/>
                        <a:t>in years</a:t>
                      </a:r>
                    </a:p>
                  </a:txBody>
                  <a:tcPr marL="0" marR="142324" marT="27998" marB="93327"/>
                </a:tc>
                <a:extLst>
                  <a:ext uri="{0D108BD9-81ED-4DB2-BD59-A6C34878D82A}">
                    <a16:rowId xmlns:a16="http://schemas.microsoft.com/office/drawing/2014/main" val="1564575737"/>
                  </a:ext>
                </a:extLst>
              </a:tr>
              <a:tr h="372442">
                <a:tc>
                  <a:txBody>
                    <a:bodyPr/>
                    <a:lstStyle/>
                    <a:p>
                      <a:pPr marL="182880" algn="l"/>
                      <a:r>
                        <a:rPr lang="en-US" sz="1700" b="1" cap="none" spc="0"/>
                        <a:t>Height</a:t>
                      </a:r>
                    </a:p>
                  </a:txBody>
                  <a:tcPr marL="0" marR="142324" marT="27998" marB="93327"/>
                </a:tc>
                <a:tc>
                  <a:txBody>
                    <a:bodyPr/>
                    <a:lstStyle/>
                    <a:p>
                      <a:pPr marL="182880"/>
                      <a:r>
                        <a:rPr lang="en-US" sz="1700" cap="none" spc="0"/>
                        <a:t>in cm</a:t>
                      </a:r>
                    </a:p>
                  </a:txBody>
                  <a:tcPr marL="0" marR="142324" marT="27998" marB="93327"/>
                </a:tc>
                <a:extLst>
                  <a:ext uri="{0D108BD9-81ED-4DB2-BD59-A6C34878D82A}">
                    <a16:rowId xmlns:a16="http://schemas.microsoft.com/office/drawing/2014/main" val="3146607020"/>
                  </a:ext>
                </a:extLst>
              </a:tr>
              <a:tr h="372442">
                <a:tc>
                  <a:txBody>
                    <a:bodyPr/>
                    <a:lstStyle/>
                    <a:p>
                      <a:pPr marL="182880" algn="l"/>
                      <a:r>
                        <a:rPr lang="en-US" sz="1700" b="1" cap="none" spc="0"/>
                        <a:t>Weight</a:t>
                      </a:r>
                    </a:p>
                  </a:txBody>
                  <a:tcPr marL="0" marR="142324" marT="27998" marB="93327"/>
                </a:tc>
                <a:tc>
                  <a:txBody>
                    <a:bodyPr/>
                    <a:lstStyle/>
                    <a:p>
                      <a:pPr marL="182880"/>
                      <a:r>
                        <a:rPr lang="en-US" sz="1700" cap="none" spc="0"/>
                        <a:t>in kg</a:t>
                      </a:r>
                    </a:p>
                  </a:txBody>
                  <a:tcPr marL="0" marR="142324" marT="27998" marB="93327"/>
                </a:tc>
                <a:extLst>
                  <a:ext uri="{0D108BD9-81ED-4DB2-BD59-A6C34878D82A}">
                    <a16:rowId xmlns:a16="http://schemas.microsoft.com/office/drawing/2014/main" val="3941317566"/>
                  </a:ext>
                </a:extLst>
              </a:tr>
              <a:tr h="372442">
                <a:tc>
                  <a:txBody>
                    <a:bodyPr/>
                    <a:lstStyle/>
                    <a:p>
                      <a:pPr marL="182880" algn="l"/>
                      <a:r>
                        <a:rPr lang="en-US" sz="1700" b="1" cap="none" spc="0"/>
                        <a:t>Team</a:t>
                      </a:r>
                    </a:p>
                  </a:txBody>
                  <a:tcPr marL="0" marR="142324" marT="27998" marB="93327"/>
                </a:tc>
                <a:tc>
                  <a:txBody>
                    <a:bodyPr/>
                    <a:lstStyle/>
                    <a:p>
                      <a:pPr marL="182880"/>
                      <a:r>
                        <a:rPr lang="en-US" sz="1700" cap="none" spc="0"/>
                        <a:t>team name</a:t>
                      </a:r>
                    </a:p>
                  </a:txBody>
                  <a:tcPr marL="0" marR="142324" marT="27998" marB="93327"/>
                </a:tc>
                <a:extLst>
                  <a:ext uri="{0D108BD9-81ED-4DB2-BD59-A6C34878D82A}">
                    <a16:rowId xmlns:a16="http://schemas.microsoft.com/office/drawing/2014/main" val="1786398185"/>
                  </a:ext>
                </a:extLst>
              </a:tr>
              <a:tr h="372442">
                <a:tc>
                  <a:txBody>
                    <a:bodyPr/>
                    <a:lstStyle/>
                    <a:p>
                      <a:pPr marL="182880" lvl="0" algn="l">
                        <a:buNone/>
                      </a:pPr>
                      <a:r>
                        <a:rPr lang="en-US" sz="1700" b="1" cap="none" spc="0"/>
                        <a:t>NOC</a:t>
                      </a:r>
                    </a:p>
                  </a:txBody>
                  <a:tcPr marL="0" marR="142324" marT="27998" marB="93327"/>
                </a:tc>
                <a:tc>
                  <a:txBody>
                    <a:bodyPr/>
                    <a:lstStyle/>
                    <a:p>
                      <a:pPr marL="182880" lvl="0">
                        <a:buNone/>
                      </a:pPr>
                      <a:r>
                        <a:rPr lang="en-US" sz="1700" cap="none" spc="0"/>
                        <a:t>National Olympic Committee code</a:t>
                      </a:r>
                    </a:p>
                  </a:txBody>
                  <a:tcPr marL="0" marR="142324" marT="27998" marB="93327"/>
                </a:tc>
                <a:extLst>
                  <a:ext uri="{0D108BD9-81ED-4DB2-BD59-A6C34878D82A}">
                    <a16:rowId xmlns:a16="http://schemas.microsoft.com/office/drawing/2014/main" val="4026250042"/>
                  </a:ext>
                </a:extLst>
              </a:tr>
              <a:tr h="372442">
                <a:tc>
                  <a:txBody>
                    <a:bodyPr/>
                    <a:lstStyle/>
                    <a:p>
                      <a:pPr marL="182880" lvl="0" algn="l">
                        <a:buNone/>
                      </a:pPr>
                      <a:r>
                        <a:rPr lang="en-US" sz="1700" b="1" cap="none" spc="0"/>
                        <a:t>Games</a:t>
                      </a:r>
                    </a:p>
                  </a:txBody>
                  <a:tcPr marL="0" marR="142324" marT="27998" marB="93327"/>
                </a:tc>
                <a:tc>
                  <a:txBody>
                    <a:bodyPr/>
                    <a:lstStyle/>
                    <a:p>
                      <a:pPr marL="182880" lvl="0">
                        <a:buNone/>
                      </a:pPr>
                      <a:r>
                        <a:rPr lang="en-US" sz="1700" cap="none" spc="0"/>
                        <a:t>year &amp; season</a:t>
                      </a:r>
                    </a:p>
                  </a:txBody>
                  <a:tcPr marL="0" marR="142324" marT="27998" marB="93327"/>
                </a:tc>
                <a:extLst>
                  <a:ext uri="{0D108BD9-81ED-4DB2-BD59-A6C34878D82A}">
                    <a16:rowId xmlns:a16="http://schemas.microsoft.com/office/drawing/2014/main" val="2721564129"/>
                  </a:ext>
                </a:extLst>
              </a:tr>
              <a:tr h="372442">
                <a:tc>
                  <a:txBody>
                    <a:bodyPr/>
                    <a:lstStyle/>
                    <a:p>
                      <a:pPr marL="182880" lvl="0" algn="l">
                        <a:buNone/>
                      </a:pPr>
                      <a:r>
                        <a:rPr lang="en-US" sz="1700" b="1" cap="none" spc="0"/>
                        <a:t>Year</a:t>
                      </a:r>
                    </a:p>
                  </a:txBody>
                  <a:tcPr marL="0" marR="142324" marT="27998" marB="93327"/>
                </a:tc>
                <a:tc>
                  <a:txBody>
                    <a:bodyPr/>
                    <a:lstStyle/>
                    <a:p>
                      <a:pPr marL="182880" lvl="0">
                        <a:buNone/>
                      </a:pPr>
                      <a:r>
                        <a:rPr lang="en-US" sz="1700" cap="none" spc="0"/>
                        <a:t>year of games</a:t>
                      </a:r>
                    </a:p>
                  </a:txBody>
                  <a:tcPr marL="0" marR="142324" marT="27998" marB="93327"/>
                </a:tc>
                <a:extLst>
                  <a:ext uri="{0D108BD9-81ED-4DB2-BD59-A6C34878D82A}">
                    <a16:rowId xmlns:a16="http://schemas.microsoft.com/office/drawing/2014/main" val="1980725767"/>
                  </a:ext>
                </a:extLst>
              </a:tr>
              <a:tr h="372442">
                <a:tc>
                  <a:txBody>
                    <a:bodyPr/>
                    <a:lstStyle/>
                    <a:p>
                      <a:pPr marL="182880" lvl="0" algn="l">
                        <a:buNone/>
                      </a:pPr>
                      <a:r>
                        <a:rPr lang="en-US" sz="1700" b="1" cap="none" spc="0"/>
                        <a:t>Season</a:t>
                      </a:r>
                    </a:p>
                  </a:txBody>
                  <a:tcPr marL="0" marR="142324" marT="27998" marB="93327"/>
                </a:tc>
                <a:tc>
                  <a:txBody>
                    <a:bodyPr/>
                    <a:lstStyle/>
                    <a:p>
                      <a:pPr marL="182880" lvl="0">
                        <a:buNone/>
                      </a:pPr>
                      <a:r>
                        <a:rPr lang="en-US" sz="1700" cap="none" spc="0"/>
                        <a:t>season of games</a:t>
                      </a:r>
                    </a:p>
                  </a:txBody>
                  <a:tcPr marL="0" marR="142324" marT="27998" marB="93327"/>
                </a:tc>
                <a:extLst>
                  <a:ext uri="{0D108BD9-81ED-4DB2-BD59-A6C34878D82A}">
                    <a16:rowId xmlns:a16="http://schemas.microsoft.com/office/drawing/2014/main" val="1287278056"/>
                  </a:ext>
                </a:extLst>
              </a:tr>
              <a:tr h="372442">
                <a:tc>
                  <a:txBody>
                    <a:bodyPr/>
                    <a:lstStyle/>
                    <a:p>
                      <a:pPr marL="182880" lvl="0" algn="l">
                        <a:buNone/>
                      </a:pPr>
                      <a:r>
                        <a:rPr lang="en-US" sz="1700" b="1" cap="none" spc="0"/>
                        <a:t>City</a:t>
                      </a:r>
                    </a:p>
                  </a:txBody>
                  <a:tcPr marL="0" marR="142324" marT="27998" marB="93327"/>
                </a:tc>
                <a:tc>
                  <a:txBody>
                    <a:bodyPr/>
                    <a:lstStyle/>
                    <a:p>
                      <a:pPr marL="182880" lvl="0">
                        <a:buNone/>
                      </a:pPr>
                      <a:r>
                        <a:rPr lang="en-US" sz="1700" cap="none" spc="0"/>
                        <a:t>host city</a:t>
                      </a:r>
                    </a:p>
                  </a:txBody>
                  <a:tcPr marL="0" marR="142324" marT="27998" marB="93327"/>
                </a:tc>
                <a:extLst>
                  <a:ext uri="{0D108BD9-81ED-4DB2-BD59-A6C34878D82A}">
                    <a16:rowId xmlns:a16="http://schemas.microsoft.com/office/drawing/2014/main" val="3015642343"/>
                  </a:ext>
                </a:extLst>
              </a:tr>
              <a:tr h="372442">
                <a:tc>
                  <a:txBody>
                    <a:bodyPr/>
                    <a:lstStyle/>
                    <a:p>
                      <a:pPr marL="182880" lvl="0" algn="l">
                        <a:buNone/>
                      </a:pPr>
                      <a:r>
                        <a:rPr lang="en-US" sz="1700" b="1" cap="none" spc="0"/>
                        <a:t>Sport</a:t>
                      </a:r>
                    </a:p>
                  </a:txBody>
                  <a:tcPr marL="0" marR="142324" marT="27998" marB="93327"/>
                </a:tc>
                <a:tc>
                  <a:txBody>
                    <a:bodyPr/>
                    <a:lstStyle/>
                    <a:p>
                      <a:pPr marL="182880" lvl="0">
                        <a:buNone/>
                      </a:pPr>
                      <a:r>
                        <a:rPr lang="en-US" sz="1700" cap="none" spc="0"/>
                        <a:t>name of sport</a:t>
                      </a:r>
                    </a:p>
                  </a:txBody>
                  <a:tcPr marL="0" marR="142324" marT="27998" marB="93327"/>
                </a:tc>
                <a:extLst>
                  <a:ext uri="{0D108BD9-81ED-4DB2-BD59-A6C34878D82A}">
                    <a16:rowId xmlns:a16="http://schemas.microsoft.com/office/drawing/2014/main" val="187709320"/>
                  </a:ext>
                </a:extLst>
              </a:tr>
              <a:tr h="372442">
                <a:tc>
                  <a:txBody>
                    <a:bodyPr/>
                    <a:lstStyle/>
                    <a:p>
                      <a:pPr marL="182880" lvl="0" algn="l">
                        <a:buNone/>
                      </a:pPr>
                      <a:r>
                        <a:rPr lang="en-US" sz="1700" b="1" cap="none" spc="0"/>
                        <a:t>Event</a:t>
                      </a:r>
                    </a:p>
                  </a:txBody>
                  <a:tcPr marL="0" marR="142324" marT="27998" marB="93327"/>
                </a:tc>
                <a:tc>
                  <a:txBody>
                    <a:bodyPr/>
                    <a:lstStyle/>
                    <a:p>
                      <a:pPr marL="182880" lvl="0">
                        <a:buNone/>
                      </a:pPr>
                      <a:r>
                        <a:rPr lang="en-US" sz="1700" cap="none" spc="0"/>
                        <a:t>name of event</a:t>
                      </a:r>
                    </a:p>
                  </a:txBody>
                  <a:tcPr marL="0" marR="142324" marT="27998" marB="93327"/>
                </a:tc>
                <a:extLst>
                  <a:ext uri="{0D108BD9-81ED-4DB2-BD59-A6C34878D82A}">
                    <a16:rowId xmlns:a16="http://schemas.microsoft.com/office/drawing/2014/main" val="2950863673"/>
                  </a:ext>
                </a:extLst>
              </a:tr>
              <a:tr h="372442">
                <a:tc>
                  <a:txBody>
                    <a:bodyPr/>
                    <a:lstStyle/>
                    <a:p>
                      <a:pPr marL="182880" lvl="0" algn="l">
                        <a:buNone/>
                      </a:pPr>
                      <a:r>
                        <a:rPr lang="en-US" sz="1700" b="1" cap="none" spc="0"/>
                        <a:t>Medal</a:t>
                      </a:r>
                    </a:p>
                  </a:txBody>
                  <a:tcPr marL="0" marR="142324" marT="27998" marB="93327"/>
                </a:tc>
                <a:tc>
                  <a:txBody>
                    <a:bodyPr/>
                    <a:lstStyle/>
                    <a:p>
                      <a:pPr marL="182880" lvl="0">
                        <a:buNone/>
                      </a:pPr>
                      <a:r>
                        <a:rPr lang="en-US" sz="1700" cap="none" spc="0"/>
                        <a:t>medal won (if applicable)</a:t>
                      </a:r>
                    </a:p>
                  </a:txBody>
                  <a:tcPr marL="0" marR="142324" marT="27998" marB="93327"/>
                </a:tc>
                <a:extLst>
                  <a:ext uri="{0D108BD9-81ED-4DB2-BD59-A6C34878D82A}">
                    <a16:rowId xmlns:a16="http://schemas.microsoft.com/office/drawing/2014/main" val="3143212252"/>
                  </a:ext>
                </a:extLst>
              </a:tr>
            </a:tbl>
          </a:graphicData>
        </a:graphic>
      </p:graphicFrame>
    </p:spTree>
    <p:extLst>
      <p:ext uri="{BB962C8B-B14F-4D97-AF65-F5344CB8AC3E}">
        <p14:creationId xmlns:p14="http://schemas.microsoft.com/office/powerpoint/2010/main" val="135903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8898-6362-4622-89DE-6AA6CAAAF70A}"/>
              </a:ext>
            </a:extLst>
          </p:cNvPr>
          <p:cNvSpPr>
            <a:spLocks noGrp="1"/>
          </p:cNvSpPr>
          <p:nvPr>
            <p:ph type="title"/>
          </p:nvPr>
        </p:nvSpPr>
        <p:spPr>
          <a:xfrm>
            <a:off x="1024128" y="585216"/>
            <a:ext cx="6327607" cy="1499616"/>
          </a:xfrm>
        </p:spPr>
        <p:txBody>
          <a:bodyPr>
            <a:normAutofit/>
          </a:bodyPr>
          <a:lstStyle/>
          <a:p>
            <a:r>
              <a:rPr lang="en-US" sz="4400"/>
              <a:t>What problems can we answer?</a:t>
            </a:r>
          </a:p>
        </p:txBody>
      </p:sp>
      <p:sp>
        <p:nvSpPr>
          <p:cNvPr id="3" name="Content Placeholder 2">
            <a:extLst>
              <a:ext uri="{FF2B5EF4-FFF2-40B4-BE49-F238E27FC236}">
                <a16:creationId xmlns:a16="http://schemas.microsoft.com/office/drawing/2014/main" id="{2220F2C2-C684-46AF-BFD6-3B2C7398BDA6}"/>
              </a:ext>
            </a:extLst>
          </p:cNvPr>
          <p:cNvSpPr>
            <a:spLocks noGrp="1"/>
          </p:cNvSpPr>
          <p:nvPr>
            <p:ph idx="1"/>
          </p:nvPr>
        </p:nvSpPr>
        <p:spPr>
          <a:xfrm>
            <a:off x="1024128" y="2286000"/>
            <a:ext cx="5795252" cy="4023360"/>
          </a:xfrm>
        </p:spPr>
        <p:txBody>
          <a:bodyPr vert="horz" lIns="45720" tIns="45720" rIns="45720" bIns="45720" rtlCol="0" anchor="t">
            <a:normAutofit/>
          </a:bodyPr>
          <a:lstStyle/>
          <a:p>
            <a:pPr marL="127635" lvl="1" indent="0">
              <a:spcAft>
                <a:spcPts val="1600"/>
              </a:spcAft>
              <a:buNone/>
            </a:pPr>
            <a:r>
              <a:rPr lang="en-US" sz="2400"/>
              <a:t>How have the Olympic participants evolved from </a:t>
            </a:r>
            <a:r>
              <a:rPr lang="en-US" sz="2400" b="1"/>
              <a:t>1896 to 2016</a:t>
            </a:r>
            <a:r>
              <a:rPr lang="en-US" sz="2400"/>
              <a:t>?</a:t>
            </a:r>
            <a:endParaRPr lang="en-US" sz="1600"/>
          </a:p>
          <a:p>
            <a:pPr marL="127635" lvl="1" indent="0">
              <a:spcAft>
                <a:spcPts val="1600"/>
              </a:spcAft>
              <a:buNone/>
            </a:pPr>
            <a:r>
              <a:rPr lang="en-US" sz="2400"/>
              <a:t>How have </a:t>
            </a:r>
            <a:r>
              <a:rPr lang="en-US" sz="2400" b="1"/>
              <a:t>games </a:t>
            </a:r>
            <a:r>
              <a:rPr lang="en-US" sz="2400"/>
              <a:t>and </a:t>
            </a:r>
            <a:r>
              <a:rPr lang="en-US" sz="2400" b="1"/>
              <a:t>competitors </a:t>
            </a:r>
            <a:r>
              <a:rPr lang="en-US" sz="2400"/>
              <a:t>changed over time?</a:t>
            </a:r>
          </a:p>
          <a:p>
            <a:pPr marL="127635" lvl="1" indent="0">
              <a:spcAft>
                <a:spcPts val="1600"/>
              </a:spcAft>
              <a:buNone/>
            </a:pPr>
            <a:r>
              <a:rPr lang="en-US" sz="2400"/>
              <a:t>How do </a:t>
            </a:r>
            <a:r>
              <a:rPr lang="en-US" sz="2400" b="1"/>
              <a:t>country affiliations</a:t>
            </a:r>
            <a:r>
              <a:rPr lang="en-US" sz="2400"/>
              <a:t> affect competitor data?</a:t>
            </a:r>
          </a:p>
          <a:p>
            <a:pPr marL="127635" lvl="1" indent="0">
              <a:spcAft>
                <a:spcPts val="1600"/>
              </a:spcAft>
              <a:buNone/>
            </a:pPr>
            <a:r>
              <a:rPr lang="en-US" sz="2400"/>
              <a:t>Are there notable differences between </a:t>
            </a:r>
            <a:r>
              <a:rPr lang="en-US" sz="2400" b="1"/>
              <a:t>Summer </a:t>
            </a:r>
            <a:r>
              <a:rPr lang="en-US" sz="2400"/>
              <a:t>and </a:t>
            </a:r>
            <a:r>
              <a:rPr lang="en-US" sz="2400" b="1"/>
              <a:t>Winter </a:t>
            </a:r>
            <a:r>
              <a:rPr lang="en-US" sz="2400"/>
              <a:t>games?</a:t>
            </a:r>
          </a:p>
        </p:txBody>
      </p:sp>
      <p:pic>
        <p:nvPicPr>
          <p:cNvPr id="16" name="Picture 16" descr="A picture containing metalware, chain&#10;&#10;Description automatically generated">
            <a:extLst>
              <a:ext uri="{FF2B5EF4-FFF2-40B4-BE49-F238E27FC236}">
                <a16:creationId xmlns:a16="http://schemas.microsoft.com/office/drawing/2014/main" id="{838B859F-5AC9-4697-8BFA-22C43FF3059A}"/>
              </a:ext>
            </a:extLst>
          </p:cNvPr>
          <p:cNvPicPr>
            <a:picLocks noChangeAspect="1"/>
          </p:cNvPicPr>
          <p:nvPr/>
        </p:nvPicPr>
        <p:blipFill>
          <a:blip r:embed="rId2"/>
          <a:stretch>
            <a:fillRect/>
          </a:stretch>
        </p:blipFill>
        <p:spPr>
          <a:xfrm>
            <a:off x="7637882" y="4176"/>
            <a:ext cx="4557112" cy="6849649"/>
          </a:xfrm>
          <a:prstGeom prst="rect">
            <a:avLst/>
          </a:prstGeom>
        </p:spPr>
      </p:pic>
    </p:spTree>
    <p:extLst>
      <p:ext uri="{BB962C8B-B14F-4D97-AF65-F5344CB8AC3E}">
        <p14:creationId xmlns:p14="http://schemas.microsoft.com/office/powerpoint/2010/main" val="209000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403B-7C17-4CFC-B1E4-9E8397CFE85D}"/>
              </a:ext>
            </a:extLst>
          </p:cNvPr>
          <p:cNvSpPr>
            <a:spLocks noGrp="1"/>
          </p:cNvSpPr>
          <p:nvPr>
            <p:ph type="title"/>
          </p:nvPr>
        </p:nvSpPr>
        <p:spPr>
          <a:xfrm>
            <a:off x="1024128" y="585216"/>
            <a:ext cx="8018272" cy="1499616"/>
          </a:xfrm>
        </p:spPr>
        <p:txBody>
          <a:bodyPr>
            <a:normAutofit/>
          </a:bodyPr>
          <a:lstStyle/>
          <a:p>
            <a:r>
              <a:rPr lang="en-US"/>
              <a:t>Cleaning &amp; Wrangling</a:t>
            </a:r>
          </a:p>
        </p:txBody>
      </p:sp>
      <p:sp>
        <p:nvSpPr>
          <p:cNvPr id="3" name="Content Placeholder 2">
            <a:extLst>
              <a:ext uri="{FF2B5EF4-FFF2-40B4-BE49-F238E27FC236}">
                <a16:creationId xmlns:a16="http://schemas.microsoft.com/office/drawing/2014/main" id="{467AE9EB-510A-4F89-8E4C-4347DD6F4ED5}"/>
              </a:ext>
            </a:extLst>
          </p:cNvPr>
          <p:cNvSpPr>
            <a:spLocks noGrp="1"/>
          </p:cNvSpPr>
          <p:nvPr>
            <p:ph idx="1"/>
          </p:nvPr>
        </p:nvSpPr>
        <p:spPr>
          <a:xfrm>
            <a:off x="1024128" y="2286000"/>
            <a:ext cx="5387806" cy="4023360"/>
          </a:xfrm>
        </p:spPr>
        <p:txBody>
          <a:bodyPr vert="horz" lIns="45720" tIns="45720" rIns="45720" bIns="45720" rtlCol="0" anchor="t">
            <a:normAutofit/>
          </a:bodyPr>
          <a:lstStyle/>
          <a:p>
            <a:pPr marL="457200" indent="-457200">
              <a:buAutoNum type="arabicPeriod"/>
            </a:pPr>
            <a:r>
              <a:rPr lang="en-US" sz="2800"/>
              <a:t>Rename columns</a:t>
            </a:r>
          </a:p>
          <a:p>
            <a:pPr marL="457200" indent="-457200">
              <a:buAutoNum type="arabicPeriod"/>
            </a:pPr>
            <a:r>
              <a:rPr lang="en-US" sz="2800"/>
              <a:t>Drop extraneous columns</a:t>
            </a:r>
          </a:p>
          <a:p>
            <a:pPr marL="457200" indent="-457200">
              <a:buAutoNum type="arabicPeriod"/>
            </a:pPr>
            <a:r>
              <a:rPr lang="en-US" sz="2800"/>
              <a:t>Clean NA values</a:t>
            </a:r>
          </a:p>
          <a:p>
            <a:pPr marL="457200" indent="-457200">
              <a:buAutoNum type="arabicPeriod"/>
            </a:pPr>
            <a:r>
              <a:rPr lang="en-US" sz="2800"/>
              <a:t>Factorize columns</a:t>
            </a:r>
          </a:p>
          <a:p>
            <a:pPr marL="457200" indent="-457200">
              <a:buAutoNum type="arabicPeriod"/>
            </a:pPr>
            <a:endParaRPr lang="en-US" sz="2800"/>
          </a:p>
        </p:txBody>
      </p:sp>
      <p:sp>
        <p:nvSpPr>
          <p:cNvPr id="5"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C47D5A64-85E8-4704-9BD7-50D3B3A67DF1}"/>
              </a:ext>
            </a:extLst>
          </p:cNvPr>
          <p:cNvPicPr>
            <a:picLocks noChangeAspect="1"/>
          </p:cNvPicPr>
          <p:nvPr/>
        </p:nvPicPr>
        <p:blipFill rotWithShape="1">
          <a:blip r:embed="rId2"/>
          <a:srcRect l="37379" r="10315"/>
          <a:stretch/>
        </p:blipFill>
        <p:spPr>
          <a:xfrm>
            <a:off x="6809504" y="-1044"/>
            <a:ext cx="5382391" cy="6860087"/>
          </a:xfrm>
          <a:prstGeom prst="rect">
            <a:avLst/>
          </a:prstGeom>
        </p:spPr>
      </p:pic>
    </p:spTree>
    <p:extLst>
      <p:ext uri="{BB962C8B-B14F-4D97-AF65-F5344CB8AC3E}">
        <p14:creationId xmlns:p14="http://schemas.microsoft.com/office/powerpoint/2010/main" val="348915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FE4-D84A-4F14-8189-933E2FD08FAD}"/>
              </a:ext>
            </a:extLst>
          </p:cNvPr>
          <p:cNvSpPr>
            <a:spLocks noGrp="1"/>
          </p:cNvSpPr>
          <p:nvPr>
            <p:ph type="title"/>
          </p:nvPr>
        </p:nvSpPr>
        <p:spPr>
          <a:xfrm>
            <a:off x="5710950" y="376449"/>
            <a:ext cx="5304648" cy="1499616"/>
          </a:xfrm>
        </p:spPr>
        <p:txBody>
          <a:bodyPr/>
          <a:lstStyle/>
          <a:p>
            <a:r>
              <a:rPr lang="en-US"/>
              <a:t>Exploring our data</a:t>
            </a:r>
          </a:p>
        </p:txBody>
      </p:sp>
      <p:sp>
        <p:nvSpPr>
          <p:cNvPr id="3" name="Content Placeholder 2">
            <a:extLst>
              <a:ext uri="{FF2B5EF4-FFF2-40B4-BE49-F238E27FC236}">
                <a16:creationId xmlns:a16="http://schemas.microsoft.com/office/drawing/2014/main" id="{5E72B34B-A96C-4B9E-96FE-FB5F10D60DB4}"/>
              </a:ext>
            </a:extLst>
          </p:cNvPr>
          <p:cNvSpPr>
            <a:spLocks noGrp="1"/>
          </p:cNvSpPr>
          <p:nvPr>
            <p:ph idx="1"/>
          </p:nvPr>
        </p:nvSpPr>
        <p:spPr>
          <a:xfrm>
            <a:off x="5710949" y="1878904"/>
            <a:ext cx="6181471" cy="4503524"/>
          </a:xfrm>
        </p:spPr>
        <p:txBody>
          <a:bodyPr vert="horz" lIns="45720" tIns="45720" rIns="45720" bIns="45720" rtlCol="0" anchor="t">
            <a:normAutofit/>
          </a:bodyPr>
          <a:lstStyle/>
          <a:p>
            <a:pPr marL="0" indent="0">
              <a:spcAft>
                <a:spcPts val="600"/>
              </a:spcAft>
              <a:buNone/>
            </a:pPr>
            <a:r>
              <a:rPr lang="en-US" sz="2800"/>
              <a:t>How do the following groups differ from each other?</a:t>
            </a:r>
            <a:endParaRPr lang="en-US" sz="2800" b="1"/>
          </a:p>
          <a:p>
            <a:pPr marL="342900" indent="-342900">
              <a:buFont typeface="Arial" panose="020B0602020104020603" pitchFamily="34" charset="0"/>
              <a:buChar char="•"/>
            </a:pPr>
            <a:r>
              <a:rPr lang="en-US" sz="2800" b="1"/>
              <a:t>Athlete stats</a:t>
            </a:r>
            <a:r>
              <a:rPr lang="en-US" sz="2800"/>
              <a:t> (build, age, &amp; gender)</a:t>
            </a:r>
          </a:p>
          <a:p>
            <a:pPr marL="342900" indent="-342900">
              <a:buFont typeface="Arial" panose="020B0602020104020603" pitchFamily="34" charset="0"/>
              <a:buChar char="•"/>
            </a:pPr>
            <a:r>
              <a:rPr lang="en-US" sz="2800" b="1"/>
              <a:t>Countries</a:t>
            </a:r>
          </a:p>
          <a:p>
            <a:pPr marL="342900" indent="-342900">
              <a:buFont typeface="Arial" panose="020B0602020104020603" pitchFamily="34" charset="0"/>
              <a:buChar char="•"/>
            </a:pPr>
            <a:r>
              <a:rPr lang="en-US" sz="2800" b="1"/>
              <a:t>Summer </a:t>
            </a:r>
            <a:r>
              <a:rPr lang="en-US" sz="2800"/>
              <a:t>vs. </a:t>
            </a:r>
            <a:r>
              <a:rPr lang="en-US" sz="2800" b="1"/>
              <a:t>Winter </a:t>
            </a:r>
            <a:r>
              <a:rPr lang="en-US" sz="2800"/>
              <a:t>games</a:t>
            </a:r>
          </a:p>
          <a:p>
            <a:pPr marL="342900" indent="-342900">
              <a:buFont typeface="Arial" panose="020B0602020104020603" pitchFamily="34" charset="0"/>
              <a:buChar char="•"/>
            </a:pPr>
            <a:r>
              <a:rPr lang="en-US" sz="2800" b="1"/>
              <a:t>Medalists </a:t>
            </a:r>
            <a:r>
              <a:rPr lang="en-US" sz="2800"/>
              <a:t>vs. </a:t>
            </a:r>
            <a:r>
              <a:rPr lang="en-US" sz="2800" b="1"/>
              <a:t>Non-medalists</a:t>
            </a:r>
          </a:p>
          <a:p>
            <a:pPr marL="342900" indent="-342900">
              <a:buFont typeface="Arial" panose="020B0602020104020603" pitchFamily="34" charset="0"/>
              <a:buChar char="•"/>
            </a:pPr>
            <a:r>
              <a:rPr lang="en-US" sz="2800" b="1"/>
              <a:t>Years</a:t>
            </a:r>
            <a:r>
              <a:rPr lang="en-US" sz="2800"/>
              <a:t> when games took place</a:t>
            </a:r>
            <a:endParaRPr lang="en-US" sz="2800" b="1"/>
          </a:p>
          <a:p>
            <a:pPr marL="342900" indent="-342900">
              <a:buFont typeface="Arial" panose="020B0602020104020603" pitchFamily="34" charset="0"/>
              <a:buChar char="•"/>
            </a:pPr>
            <a:endParaRPr lang="en-US" sz="2800"/>
          </a:p>
        </p:txBody>
      </p:sp>
      <p:pic>
        <p:nvPicPr>
          <p:cNvPr id="5" name="Picture 5">
            <a:extLst>
              <a:ext uri="{FF2B5EF4-FFF2-40B4-BE49-F238E27FC236}">
                <a16:creationId xmlns:a16="http://schemas.microsoft.com/office/drawing/2014/main" id="{84259A42-88F0-410D-9037-F4756F7251F3}"/>
              </a:ext>
            </a:extLst>
          </p:cNvPr>
          <p:cNvPicPr>
            <a:picLocks noChangeAspect="1"/>
          </p:cNvPicPr>
          <p:nvPr/>
        </p:nvPicPr>
        <p:blipFill rotWithShape="1">
          <a:blip r:embed="rId2"/>
          <a:srcRect l="16973" r="32208" b="-305"/>
          <a:stretch/>
        </p:blipFill>
        <p:spPr>
          <a:xfrm>
            <a:off x="0" y="501"/>
            <a:ext cx="5196156" cy="6865803"/>
          </a:xfrm>
          <a:prstGeom prst="rect">
            <a:avLst/>
          </a:prstGeom>
        </p:spPr>
      </p:pic>
    </p:spTree>
    <p:extLst>
      <p:ext uri="{BB962C8B-B14F-4D97-AF65-F5344CB8AC3E}">
        <p14:creationId xmlns:p14="http://schemas.microsoft.com/office/powerpoint/2010/main" val="3376154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EE930-788B-4CF5-91C9-8F7C9AE0CF17}"/>
              </a:ext>
            </a:extLst>
          </p:cNvPr>
          <p:cNvSpPr>
            <a:spLocks noGrp="1"/>
          </p:cNvSpPr>
          <p:nvPr>
            <p:ph idx="1"/>
          </p:nvPr>
        </p:nvSpPr>
        <p:spPr>
          <a:xfrm>
            <a:off x="3627454" y="2000881"/>
            <a:ext cx="3700273" cy="746760"/>
          </a:xfrm>
        </p:spPr>
        <p:txBody>
          <a:bodyPr vert="horz" lIns="45720" tIns="45720" rIns="45720" bIns="45720" rtlCol="0" anchor="t">
            <a:normAutofit fontScale="92500" lnSpcReduction="20000"/>
          </a:bodyPr>
          <a:lstStyle/>
          <a:p>
            <a:pPr lvl="8"/>
            <a:r>
              <a:rPr lang="en-US" sz="2800">
                <a:solidFill>
                  <a:srgbClr val="0070C0"/>
                </a:solidFill>
                <a:latin typeface="TW Cen MT"/>
                <a:hlinkClick r:id="rId2" action="ppaction://hlinksldjump"/>
              </a:rPr>
              <a:t>Olympian Analysi</a:t>
            </a:r>
            <a:r>
              <a:rPr lang="en-US" sz="2800">
                <a:latin typeface="TW Cen MT"/>
                <a:hlinkClick r:id="rId2" action="ppaction://hlinksldjump"/>
              </a:rPr>
              <a:t>s </a:t>
            </a:r>
            <a:endParaRPr lang="en-US" sz="2800">
              <a:ea typeface="+mn-lt"/>
              <a:cs typeface="+mn-lt"/>
            </a:endParaRPr>
          </a:p>
          <a:p>
            <a:endParaRPr lang="en-US"/>
          </a:p>
        </p:txBody>
      </p:sp>
      <mc:AlternateContent xmlns:mc="http://schemas.openxmlformats.org/markup-compatibility/2006" xmlns:we="http://schemas.microsoft.com/office/webextensions/webextension/2010/11" xmlns:pca="http://schemas.microsoft.com/office/powerpoint/2013/contentapp">
        <mc:Choice Requires="we pca">
          <p:graphicFrame>
            <p:nvGraphicFramePr>
              <p:cNvPr id="4" name="Add-in 3" title="Web Viewer">
                <a:extLst>
                  <a:ext uri="{FF2B5EF4-FFF2-40B4-BE49-F238E27FC236}">
                    <a16:creationId xmlns:a16="http://schemas.microsoft.com/office/drawing/2014/main" id="{91AE963E-5D47-4178-92AA-B6F5DBBBB767}"/>
                  </a:ext>
                </a:extLst>
              </p:cNvPr>
              <p:cNvGraphicFramePr>
                <a:graphicFrameLocks noGrp="1"/>
              </p:cNvGraphicFramePr>
              <p:nvPr>
                <p:extLst>
                  <p:ext uri="{D42A27DB-BD31-4B8C-83A1-F6EECF244321}">
                    <p14:modId xmlns:p14="http://schemas.microsoft.com/office/powerpoint/2010/main" val="2200393"/>
                  </p:ext>
                </p:extLst>
              </p:nvPr>
            </p:nvGraphicFramePr>
            <p:xfrm>
              <a:off x="-8794" y="-6046"/>
              <a:ext cx="12174951" cy="76142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xmlns="">
          <p:pic>
            <p:nvPicPr>
              <p:cNvPr id="4" name="Add-in 3" title="Web Viewer">
                <a:extLst>
                  <a:ext uri="{FF2B5EF4-FFF2-40B4-BE49-F238E27FC236}">
                    <a16:creationId xmlns:a16="http://schemas.microsoft.com/office/drawing/2014/main" id="{91AE963E-5D47-4178-92AA-B6F5DBBBB767}"/>
                  </a:ext>
                </a:extLst>
              </p:cNvPr>
              <p:cNvPicPr>
                <a:picLocks noGrp="1" noRot="1" noChangeAspect="1" noMove="1" noResize="1" noEditPoints="1" noAdjustHandles="1" noChangeArrowheads="1" noChangeShapeType="1"/>
              </p:cNvPicPr>
              <p:nvPr/>
            </p:nvPicPr>
            <p:blipFill>
              <a:blip r:embed="rId4"/>
              <a:stretch>
                <a:fillRect/>
              </a:stretch>
            </p:blipFill>
            <p:spPr>
              <a:xfrm>
                <a:off x="-8794" y="-6046"/>
                <a:ext cx="12174951" cy="7614209"/>
              </a:xfrm>
              <a:prstGeom prst="rect">
                <a:avLst/>
              </a:prstGeom>
            </p:spPr>
          </p:pic>
        </mc:Fallback>
      </mc:AlternateContent>
    </p:spTree>
    <p:extLst>
      <p:ext uri="{BB962C8B-B14F-4D97-AF65-F5344CB8AC3E}">
        <p14:creationId xmlns:p14="http://schemas.microsoft.com/office/powerpoint/2010/main" val="2093291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Pastel sunrise colours over snowy mountains">
            <a:extLst>
              <a:ext uri="{FF2B5EF4-FFF2-40B4-BE49-F238E27FC236}">
                <a16:creationId xmlns:a16="http://schemas.microsoft.com/office/drawing/2014/main" id="{32D3850E-3B62-4D57-B44C-DC0713F6E714}"/>
              </a:ext>
            </a:extLst>
          </p:cNvPr>
          <p:cNvPicPr>
            <a:picLocks noChangeAspect="1"/>
          </p:cNvPicPr>
          <p:nvPr/>
        </p:nvPicPr>
        <p:blipFill rotWithShape="1">
          <a:blip r:embed="rId3">
            <a:extLst>
              <a:ext uri="{28A0092B-C50C-407E-A947-70E740481C1C}">
                <a14:useLocalDpi xmlns:a14="http://schemas.microsoft.com/office/drawing/2010/main" val="0"/>
              </a:ext>
            </a:extLst>
          </a:blip>
          <a:srcRect l="1" r="50599" b="22589"/>
          <a:stretch/>
        </p:blipFill>
        <p:spPr>
          <a:xfrm flipH="1">
            <a:off x="5468548" y="-1"/>
            <a:ext cx="6723452" cy="6857999"/>
          </a:xfrm>
          <a:prstGeom prst="rect">
            <a:avLst/>
          </a:prstGeom>
        </p:spPr>
      </p:pic>
      <p:sp>
        <p:nvSpPr>
          <p:cNvPr id="135" name="Rectangle 134">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9A829F-AA2D-444C-BB47-7AF2445567AB}"/>
              </a:ext>
            </a:extLst>
          </p:cNvPr>
          <p:cNvSpPr>
            <a:spLocks noGrp="1"/>
          </p:cNvSpPr>
          <p:nvPr>
            <p:ph type="title"/>
          </p:nvPr>
        </p:nvSpPr>
        <p:spPr>
          <a:xfrm>
            <a:off x="1024129" y="585216"/>
            <a:ext cx="3779085" cy="1499616"/>
          </a:xfrm>
        </p:spPr>
        <p:txBody>
          <a:bodyPr vert="horz" lIns="91440" tIns="45720" rIns="91440" bIns="45720" rtlCol="0" anchor="ctr">
            <a:normAutofit/>
          </a:bodyPr>
          <a:lstStyle/>
          <a:p>
            <a:r>
              <a:rPr lang="en-US" dirty="0">
                <a:solidFill>
                  <a:srgbClr val="FFFFFF"/>
                </a:solidFill>
              </a:rPr>
              <a:t>Conclusion &amp; Next Steps </a:t>
            </a:r>
          </a:p>
        </p:txBody>
      </p:sp>
      <p:cxnSp>
        <p:nvCxnSpPr>
          <p:cNvPr id="137" name="Straight Connector 136">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77273CB9-08DA-45EF-BFE1-786554C71677}"/>
              </a:ext>
            </a:extLst>
          </p:cNvPr>
          <p:cNvSpPr txBox="1">
            <a:spLocks/>
          </p:cNvSpPr>
          <p:nvPr/>
        </p:nvSpPr>
        <p:spPr>
          <a:xfrm>
            <a:off x="1091513" y="4053272"/>
            <a:ext cx="3791711" cy="1927973"/>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spcAft>
                <a:spcPts val="600"/>
              </a:spcAft>
              <a:buNone/>
            </a:pPr>
            <a:r>
              <a:rPr lang="en-US" dirty="0">
                <a:solidFill>
                  <a:srgbClr val="FFFFFF"/>
                </a:solidFill>
              </a:rPr>
              <a:t>Add 2018 Winter &amp; 2021 Summer games</a:t>
            </a:r>
          </a:p>
          <a:p>
            <a:pPr marL="0" indent="0">
              <a:spcAft>
                <a:spcPts val="600"/>
              </a:spcAft>
              <a:buNone/>
            </a:pPr>
            <a:endParaRPr lang="en-US" dirty="0">
              <a:solidFill>
                <a:srgbClr val="FFFFFF"/>
              </a:solidFill>
            </a:endParaRPr>
          </a:p>
          <a:p>
            <a:pPr marL="0" indent="0">
              <a:spcAft>
                <a:spcPts val="600"/>
              </a:spcAft>
              <a:buNone/>
            </a:pPr>
            <a:r>
              <a:rPr lang="en-US" dirty="0">
                <a:solidFill>
                  <a:srgbClr val="FFFFFF"/>
                </a:solidFill>
              </a:rPr>
              <a:t>Determine future implications</a:t>
            </a:r>
          </a:p>
          <a:p>
            <a:pPr marL="0" indent="0">
              <a:spcAft>
                <a:spcPts val="600"/>
              </a:spcAft>
              <a:buNone/>
            </a:pPr>
            <a:endParaRPr lang="en-US" dirty="0">
              <a:solidFill>
                <a:srgbClr val="FFFFFF"/>
              </a:solidFill>
            </a:endParaRPr>
          </a:p>
        </p:txBody>
      </p:sp>
      <p:grpSp>
        <p:nvGrpSpPr>
          <p:cNvPr id="10" name="Group 9">
            <a:extLst>
              <a:ext uri="{FF2B5EF4-FFF2-40B4-BE49-F238E27FC236}">
                <a16:creationId xmlns:a16="http://schemas.microsoft.com/office/drawing/2014/main" id="{8CCAFE38-0C10-47DC-94D2-D40B6B9F439B}"/>
              </a:ext>
            </a:extLst>
          </p:cNvPr>
          <p:cNvGrpSpPr/>
          <p:nvPr/>
        </p:nvGrpSpPr>
        <p:grpSpPr>
          <a:xfrm>
            <a:off x="9036350" y="-3"/>
            <a:ext cx="3361316" cy="3366851"/>
            <a:chOff x="7322144" y="1579029"/>
            <a:chExt cx="2899108" cy="2985851"/>
          </a:xfrm>
        </p:grpSpPr>
        <p:pic>
          <p:nvPicPr>
            <p:cNvPr id="7" name="Graphic 6" descr="Podium outline">
              <a:extLst>
                <a:ext uri="{FF2B5EF4-FFF2-40B4-BE49-F238E27FC236}">
                  <a16:creationId xmlns:a16="http://schemas.microsoft.com/office/drawing/2014/main" id="{B94B9048-B609-4452-ADDD-818B5CE5040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 r="37880"/>
            <a:stretch/>
          </p:blipFill>
          <p:spPr>
            <a:xfrm>
              <a:off x="7322144" y="1579031"/>
              <a:ext cx="1845362" cy="2985849"/>
            </a:xfrm>
            <a:prstGeom prst="rect">
              <a:avLst/>
            </a:prstGeom>
          </p:spPr>
        </p:pic>
        <p:pic>
          <p:nvPicPr>
            <p:cNvPr id="9" name="Graphic 8" descr="Podium outline">
              <a:extLst>
                <a:ext uri="{FF2B5EF4-FFF2-40B4-BE49-F238E27FC236}">
                  <a16:creationId xmlns:a16="http://schemas.microsoft.com/office/drawing/2014/main" id="{146E50CB-5DCB-433F-B163-CBE419C0649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r="64828"/>
            <a:stretch/>
          </p:blipFill>
          <p:spPr>
            <a:xfrm flipH="1">
              <a:off x="9156709" y="1579030"/>
              <a:ext cx="1064543" cy="2985849"/>
            </a:xfrm>
            <a:prstGeom prst="rect">
              <a:avLst/>
            </a:prstGeom>
          </p:spPr>
        </p:pic>
        <p:pic>
          <p:nvPicPr>
            <p:cNvPr id="4" name="Picture 4">
              <a:extLst>
                <a:ext uri="{FF2B5EF4-FFF2-40B4-BE49-F238E27FC236}">
                  <a16:creationId xmlns:a16="http://schemas.microsoft.com/office/drawing/2014/main" id="{0174A254-DAFB-440D-8962-4E94687C0A8C}"/>
                </a:ext>
              </a:extLst>
            </p:cNvPr>
            <p:cNvPicPr>
              <a:picLocks noChangeAspect="1"/>
            </p:cNvPicPr>
            <p:nvPr/>
          </p:nvPicPr>
          <p:blipFill rotWithShape="1">
            <a:blip r:embed="rId6">
              <a:alphaModFix/>
              <a:extLst>
                <a:ext uri="{BEBA8EAE-BF5A-486C-A8C5-ECC9F3942E4B}">
                  <a14:imgProps xmlns:a14="http://schemas.microsoft.com/office/drawing/2010/main">
                    <a14:imgLayer r:embed="rId7">
                      <a14:imgEffect>
                        <a14:backgroundRemoval t="10001" b="90000" l="42425" r="57240"/>
                      </a14:imgEffect>
                    </a14:imgLayer>
                  </a14:imgProps>
                </a:ext>
              </a:extLst>
            </a:blip>
            <a:srcRect l="40573" t="1" r="40908" b="-2749"/>
            <a:stretch/>
          </p:blipFill>
          <p:spPr>
            <a:xfrm>
              <a:off x="8559952" y="2143622"/>
              <a:ext cx="449267" cy="739655"/>
            </a:xfrm>
            <a:prstGeom prst="rect">
              <a:avLst/>
            </a:prstGeom>
          </p:spPr>
        </p:pic>
        <p:pic>
          <p:nvPicPr>
            <p:cNvPr id="3" name="Picture 3">
              <a:extLst>
                <a:ext uri="{FF2B5EF4-FFF2-40B4-BE49-F238E27FC236}">
                  <a16:creationId xmlns:a16="http://schemas.microsoft.com/office/drawing/2014/main" id="{EA78BC8F-3C33-4B0A-BFAE-1AF442304B1A}"/>
                </a:ext>
              </a:extLst>
            </p:cNvPr>
            <p:cNvPicPr>
              <a:picLocks noChangeAspect="1"/>
            </p:cNvPicPr>
            <p:nvPr/>
          </p:nvPicPr>
          <p:blipFill>
            <a:blip r:embed="rId8"/>
            <a:stretch>
              <a:fillRect/>
            </a:stretch>
          </p:blipFill>
          <p:spPr>
            <a:xfrm>
              <a:off x="8290701" y="1579029"/>
              <a:ext cx="930499" cy="928760"/>
            </a:xfrm>
            <a:prstGeom prst="ellipse">
              <a:avLst/>
            </a:prstGeom>
            <a:ln>
              <a:noFill/>
            </a:ln>
            <a:effectLst>
              <a:softEdge rad="112500"/>
            </a:effectLst>
          </p:spPr>
        </p:pic>
        <p:pic>
          <p:nvPicPr>
            <p:cNvPr id="1026" name="Picture 2" descr="Shalom Lee (@shalomjlee) | Twitter">
              <a:extLst>
                <a:ext uri="{FF2B5EF4-FFF2-40B4-BE49-F238E27FC236}">
                  <a16:creationId xmlns:a16="http://schemas.microsoft.com/office/drawing/2014/main" id="{CC0B6730-D4AE-4350-8E97-673DDA3D612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7243" r="32909" b="18179"/>
            <a:stretch/>
          </p:blipFill>
          <p:spPr bwMode="auto">
            <a:xfrm>
              <a:off x="7634278" y="1900573"/>
              <a:ext cx="672750" cy="73965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2" name="Picture 11" descr="A person smiling for the camera&#10;&#10;Description automatically generated with medium confidence">
              <a:extLst>
                <a:ext uri="{FF2B5EF4-FFF2-40B4-BE49-F238E27FC236}">
                  <a16:creationId xmlns:a16="http://schemas.microsoft.com/office/drawing/2014/main" id="{44A1E4CD-4246-4251-8569-1CFC4BB69B58}"/>
                </a:ext>
              </a:extLst>
            </p:cNvPr>
            <p:cNvPicPr>
              <a:picLocks noChangeAspect="1"/>
            </p:cNvPicPr>
            <p:nvPr/>
          </p:nvPicPr>
          <p:blipFill rotWithShape="1">
            <a:blip r:embed="rId10">
              <a:extLst>
                <a:ext uri="{28A0092B-C50C-407E-A947-70E740481C1C}">
                  <a14:useLocalDpi xmlns:a14="http://schemas.microsoft.com/office/drawing/2010/main" val="0"/>
                </a:ext>
              </a:extLst>
            </a:blip>
            <a:srcRect l="13721" t="7549" r="9832" b="15431"/>
            <a:stretch/>
          </p:blipFill>
          <p:spPr>
            <a:xfrm>
              <a:off x="9103016" y="1899016"/>
              <a:ext cx="846334" cy="844753"/>
            </a:xfrm>
            <a:prstGeom prst="ellipse">
              <a:avLst/>
            </a:prstGeom>
            <a:ln>
              <a:noFill/>
            </a:ln>
            <a:effectLst>
              <a:softEdge rad="112500"/>
            </a:effectLst>
          </p:spPr>
        </p:pic>
        <p:sp>
          <p:nvSpPr>
            <p:cNvPr id="14" name="TextBox 13">
              <a:extLst>
                <a:ext uri="{FF2B5EF4-FFF2-40B4-BE49-F238E27FC236}">
                  <a16:creationId xmlns:a16="http://schemas.microsoft.com/office/drawing/2014/main" id="{AF230270-A433-4E96-8A3A-6E839EA94D87}"/>
                </a:ext>
              </a:extLst>
            </p:cNvPr>
            <p:cNvSpPr txBox="1"/>
            <p:nvPr/>
          </p:nvSpPr>
          <p:spPr>
            <a:xfrm>
              <a:off x="8044736" y="3756219"/>
              <a:ext cx="1520870" cy="375488"/>
            </a:xfrm>
            <a:prstGeom prst="rect">
              <a:avLst/>
            </a:prstGeom>
            <a:noFill/>
          </p:spPr>
          <p:txBody>
            <a:bodyPr wrap="square" rtlCol="0">
              <a:normAutofit fontScale="92500" lnSpcReduction="10000"/>
            </a:bodyPr>
            <a:lstStyle/>
            <a:p>
              <a:pPr>
                <a:lnSpc>
                  <a:spcPct val="90000"/>
                </a:lnSpc>
                <a:spcAft>
                  <a:spcPts val="600"/>
                </a:spcAft>
              </a:pPr>
              <a:r>
                <a:rPr lang="en-US" sz="2800" b="1"/>
                <a:t>GO TEAM!!</a:t>
              </a:r>
            </a:p>
          </p:txBody>
        </p:sp>
        <p:pic>
          <p:nvPicPr>
            <p:cNvPr id="21" name="Graphic 20" descr="Podium outline">
              <a:extLst>
                <a:ext uri="{FF2B5EF4-FFF2-40B4-BE49-F238E27FC236}">
                  <a16:creationId xmlns:a16="http://schemas.microsoft.com/office/drawing/2014/main" id="{C3E31C5D-C2AA-445D-8605-BAEA70E230F1}"/>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62352" t="60129" r="35669" b="28789"/>
            <a:stretch/>
          </p:blipFill>
          <p:spPr>
            <a:xfrm>
              <a:off x="9121317" y="3386392"/>
              <a:ext cx="52391" cy="297883"/>
            </a:xfrm>
            <a:prstGeom prst="rect">
              <a:avLst/>
            </a:prstGeom>
          </p:spPr>
        </p:pic>
      </p:grpSp>
      <p:pic>
        <p:nvPicPr>
          <p:cNvPr id="6" name="Picture 2" descr="Programming language Statistics Python Data analysis, c programming  language icon, blue, text png | PNGEgg">
            <a:extLst>
              <a:ext uri="{FF2B5EF4-FFF2-40B4-BE49-F238E27FC236}">
                <a16:creationId xmlns:a16="http://schemas.microsoft.com/office/drawing/2014/main" id="{ED290905-3DE0-41A9-9DB6-10E8C8022856}"/>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2">
                    <a14:imgEffect>
                      <a14:backgroundRemoval t="9548" b="89950" l="3161" r="97701">
                        <a14:foregroundMark x1="7471" y1="45729" x2="7471" y2="45729"/>
                        <a14:foregroundMark x1="3161" y1="51759" x2="3161" y2="51759"/>
                        <a14:foregroundMark x1="19828" y1="42714" x2="19828" y2="42714"/>
                        <a14:foregroundMark x1="22126" y1="54774" x2="22126" y2="54774"/>
                        <a14:foregroundMark x1="20977" y1="52261" x2="20977" y2="52261"/>
                        <a14:foregroundMark x1="18966" y1="50251" x2="18966" y2="50251"/>
                        <a14:foregroundMark x1="18103" y1="48744" x2="18103" y2="48744"/>
                        <a14:foregroundMark x1="15517" y1="47739" x2="15517" y2="47739"/>
                        <a14:foregroundMark x1="14943" y1="43719" x2="14943" y2="43719"/>
                        <a14:foregroundMark x1="14943" y1="37186" x2="14943" y2="37186"/>
                        <a14:foregroundMark x1="14943" y1="56784" x2="14943" y2="56784"/>
                        <a14:foregroundMark x1="14080" y1="60804" x2="14080" y2="60804"/>
                        <a14:foregroundMark x1="21552" y1="38693" x2="21552" y2="38693"/>
                        <a14:foregroundMark x1="42241" y1="37186" x2="42241" y2="37186"/>
                        <a14:foregroundMark x1="52011" y1="41206" x2="52011" y2="41206"/>
                        <a14:foregroundMark x1="58908" y1="48241" x2="58908" y2="48241"/>
                        <a14:foregroundMark x1="79885" y1="47236" x2="79885" y2="47236"/>
                        <a14:foregroundMark x1="85632" y1="47236" x2="85632" y2="47236"/>
                        <a14:foregroundMark x1="93103" y1="45226" x2="93103" y2="45226"/>
                        <a14:foregroundMark x1="97701" y1="47236" x2="97701" y2="47236"/>
                        <a14:foregroundMark x1="85345" y1="37186" x2="85345" y2="37186"/>
                      </a14:backgroundRemoval>
                    </a14:imgEffect>
                  </a14:imgLayer>
                </a14:imgProps>
              </a:ext>
              <a:ext uri="{28A0092B-C50C-407E-A947-70E740481C1C}">
                <a14:useLocalDpi xmlns:a14="http://schemas.microsoft.com/office/drawing/2010/main" val="0"/>
              </a:ext>
            </a:extLst>
          </a:blip>
          <a:srcRect r="62376"/>
          <a:stretch/>
        </p:blipFill>
        <p:spPr bwMode="auto">
          <a:xfrm>
            <a:off x="9654340" y="4347642"/>
            <a:ext cx="1948374" cy="29679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018 Winter Olympics Pyeongchang County Olympic Games 2010 2014 - Text  Transparent PNG">
            <a:extLst>
              <a:ext uri="{FF2B5EF4-FFF2-40B4-BE49-F238E27FC236}">
                <a16:creationId xmlns:a16="http://schemas.microsoft.com/office/drawing/2014/main" id="{4876CCC5-F2B0-4151-A39D-2F61E1C12D39}"/>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backgroundRemoval t="9896" b="89974" l="10000" r="93133">
                        <a14:foregroundMark x1="48795" y1="27995" x2="48795" y2="27995"/>
                        <a14:foregroundMark x1="27711" y1="27995" x2="27711" y2="27995"/>
                        <a14:foregroundMark x1="28072" y1="21224" x2="28072" y2="21224"/>
                        <a14:foregroundMark x1="32410" y1="21224" x2="32410" y2="21224"/>
                        <a14:foregroundMark x1="33133" y1="21745" x2="33133" y2="21745"/>
                        <a14:foregroundMark x1="34819" y1="22005" x2="34819" y2="22005"/>
                        <a14:foregroundMark x1="39277" y1="22005" x2="39277" y2="22005"/>
                        <a14:foregroundMark x1="37108" y1="52865" x2="37108" y2="52865"/>
                        <a14:foregroundMark x1="35542" y1="52214" x2="35542" y2="52214"/>
                        <a14:foregroundMark x1="48554" y1="21615" x2="48554" y2="21615"/>
                        <a14:foregroundMark x1="55181" y1="23438" x2="55181" y2="23438"/>
                        <a14:foregroundMark x1="14819" y1="67839" x2="14819" y2="67839"/>
                        <a14:foregroundMark x1="10843" y1="63802" x2="10843" y2="63802"/>
                        <a14:foregroundMark x1="18675" y1="66927" x2="18675" y2="66927"/>
                        <a14:foregroundMark x1="26024" y1="64974" x2="26024" y2="64974"/>
                        <a14:foregroundMark x1="30602" y1="66146" x2="30602" y2="66146"/>
                        <a14:foregroundMark x1="36024" y1="65885" x2="36024" y2="65885"/>
                        <a14:foregroundMark x1="44578" y1="63411" x2="44578" y2="63411"/>
                        <a14:foregroundMark x1="48434" y1="63932" x2="48434" y2="63932"/>
                        <a14:foregroundMark x1="57349" y1="66146" x2="57349" y2="66146"/>
                        <a14:foregroundMark x1="60361" y1="65755" x2="60361" y2="65755"/>
                        <a14:foregroundMark x1="68434" y1="65625" x2="68434" y2="65625"/>
                        <a14:foregroundMark x1="75904" y1="65104" x2="75904" y2="65104"/>
                        <a14:foregroundMark x1="79157" y1="63281" x2="79157" y2="63281"/>
                        <a14:foregroundMark x1="85663" y1="64323" x2="85663" y2="64323"/>
                        <a14:foregroundMark x1="88675" y1="63802" x2="88675" y2="63802"/>
                        <a14:foregroundMark x1="92771" y1="68099" x2="92771" y2="68099"/>
                        <a14:foregroundMark x1="93133" y1="68099" x2="93133" y2="68099"/>
                        <a14:backgroundMark x1="10241" y1="64974" x2="10241" y2="64974"/>
                        <a14:backgroundMark x1="26506" y1="68099" x2="26506" y2="68099"/>
                        <a14:backgroundMark x1="37831" y1="67708" x2="37831" y2="67708"/>
                        <a14:backgroundMark x1="56024" y1="67318" x2="56024" y2="67318"/>
                        <a14:backgroundMark x1="67711" y1="67708" x2="67711" y2="67708"/>
                        <a14:backgroundMark x1="20964" y1="66406" x2="20964" y2="66406"/>
                        <a14:backgroundMark x1="93253" y1="67969" x2="93253" y2="67969"/>
                        <a14:backgroundMark x1="93253" y1="68490" x2="93253" y2="68490"/>
                        <a14:backgroundMark x1="93253" y1="68359" x2="93253" y2="68359"/>
                        <a14:backgroundMark x1="90361" y1="68750" x2="90361" y2="68750"/>
                        <a14:backgroundMark x1="90723" y1="64323" x2="90723" y2="64323"/>
                      </a14:backgroundRemoval>
                    </a14:imgEffect>
                  </a14:imgLayer>
                </a14:imgProps>
              </a:ext>
              <a:ext uri="{28A0092B-C50C-407E-A947-70E740481C1C}">
                <a14:useLocalDpi xmlns:a14="http://schemas.microsoft.com/office/drawing/2010/main" val="0"/>
              </a:ext>
            </a:extLst>
          </a:blip>
          <a:srcRect l="4259" t="13033" r="4781" b="23251"/>
          <a:stretch/>
        </p:blipFill>
        <p:spPr bwMode="auto">
          <a:xfrm>
            <a:off x="622271" y="2268620"/>
            <a:ext cx="2223708" cy="144124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2020 Summer Olympics PNG Images, 2020 Summer Olympics Clipart Free Download">
            <a:extLst>
              <a:ext uri="{FF2B5EF4-FFF2-40B4-BE49-F238E27FC236}">
                <a16:creationId xmlns:a16="http://schemas.microsoft.com/office/drawing/2014/main" id="{1F370F42-E463-44A8-8685-19BE245E70A2}"/>
              </a:ext>
            </a:extLst>
          </p:cNvPr>
          <p:cNvPicPr>
            <a:picLocks noChangeAspect="1" noChangeArrowheads="1"/>
          </p:cNvPicPr>
          <p:nvPr/>
        </p:nvPicPr>
        <p:blipFill rotWithShape="1">
          <a:blip r:embed="rId15">
            <a:extLst>
              <a:ext uri="{BEBA8EAE-BF5A-486C-A8C5-ECC9F3942E4B}">
                <a14:imgProps xmlns:a14="http://schemas.microsoft.com/office/drawing/2010/main">
                  <a14:imgLayer r:embed="rId16">
                    <a14:imgEffect>
                      <a14:backgroundRemoval t="10000" b="90000" l="10000" r="90000">
                        <a14:foregroundMark x1="22581" y1="65260" x2="22581" y2="65260"/>
                        <a14:foregroundMark x1="27742" y1="65909" x2="27742" y2="65909"/>
                        <a14:foregroundMark x1="33871" y1="64935" x2="33871" y2="64935"/>
                        <a14:foregroundMark x1="40323" y1="65909" x2="40323" y2="65909"/>
                        <a14:foregroundMark x1="45806" y1="66234" x2="45806" y2="66234"/>
                        <a14:foregroundMark x1="56774" y1="65909" x2="56774" y2="65909"/>
                        <a14:foregroundMark x1="60000" y1="65909" x2="60000" y2="65909"/>
                        <a14:foregroundMark x1="67742" y1="65584" x2="67742" y2="65584"/>
                        <a14:foregroundMark x1="71290" y1="66558" x2="71290" y2="66558"/>
                        <a14:backgroundMark x1="29355" y1="68506" x2="29355" y2="68506"/>
                        <a14:backgroundMark x1="47742" y1="68506" x2="47742" y2="68506"/>
                        <a14:backgroundMark x1="61290" y1="68831" x2="61290" y2="68831"/>
                        <a14:backgroundMark x1="72581" y1="67857" x2="72581" y2="67857"/>
                        <a14:backgroundMark x1="38065" y1="15584" x2="38065" y2="15584"/>
                        <a14:backgroundMark x1="36774" y1="20130" x2="36774" y2="20130"/>
                        <a14:backgroundMark x1="31613" y1="24675" x2="31613" y2="24675"/>
                        <a14:backgroundMark x1="29677" y1="29870" x2="29677" y2="29870"/>
                        <a14:backgroundMark x1="29032" y1="33766" x2="29032" y2="33766"/>
                        <a14:backgroundMark x1="25161" y1="36364" x2="25161" y2="36364"/>
                        <a14:backgroundMark x1="30645" y1="39935" x2="30645" y2="39935"/>
                        <a14:backgroundMark x1="29032" y1="46753" x2="29032" y2="46753"/>
                        <a14:backgroundMark x1="35161" y1="47078" x2="35161" y2="47078"/>
                        <a14:backgroundMark x1="35806" y1="53571" x2="35806" y2="53571"/>
                        <a14:backgroundMark x1="40000" y1="52597" x2="40000" y2="52597"/>
                        <a14:backgroundMark x1="46452" y1="55195" x2="46452" y2="55195"/>
                        <a14:backgroundMark x1="51290" y1="53571" x2="51290" y2="53571"/>
                        <a14:backgroundMark x1="55806" y1="52273" x2="55806" y2="52273"/>
                        <a14:backgroundMark x1="60000" y1="53571" x2="60000" y2="53571"/>
                        <a14:backgroundMark x1="60323" y1="48052" x2="60323" y2="48052"/>
                        <a14:backgroundMark x1="67419" y1="46429" x2="67419" y2="46429"/>
                        <a14:backgroundMark x1="64194" y1="39935" x2="64194" y2="39935"/>
                        <a14:backgroundMark x1="69355" y1="36364" x2="69355" y2="36364"/>
                        <a14:backgroundMark x1="65806" y1="33117" x2="65806" y2="33117"/>
                        <a14:backgroundMark x1="64194" y1="27922" x2="64194" y2="27922"/>
                        <a14:backgroundMark x1="60968" y1="23377" x2="60968" y2="23377"/>
                        <a14:backgroundMark x1="57419" y1="20130" x2="57419" y2="20130"/>
                        <a14:backgroundMark x1="56774" y1="15260" x2="56774" y2="15260"/>
                        <a14:backgroundMark x1="50645" y1="18182" x2="50645" y2="18182"/>
                        <a14:backgroundMark x1="48065" y1="13312" x2="48065" y2="13312"/>
                        <a14:backgroundMark x1="43226" y1="17857" x2="43226" y2="17857"/>
                      </a14:backgroundRemoval>
                    </a14:imgEffect>
                  </a14:imgLayer>
                </a14:imgProps>
              </a:ext>
              <a:ext uri="{28A0092B-C50C-407E-A947-70E740481C1C}">
                <a14:useLocalDpi xmlns:a14="http://schemas.microsoft.com/office/drawing/2010/main" val="0"/>
              </a:ext>
            </a:extLst>
          </a:blip>
          <a:srcRect l="18913" t="6316" r="20209" b="22807"/>
          <a:stretch/>
        </p:blipFill>
        <p:spPr bwMode="auto">
          <a:xfrm>
            <a:off x="3125932" y="2150348"/>
            <a:ext cx="1341072" cy="1552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7870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99D09-43B0-4701-85C9-9E1CE37F9BEF}"/>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kern="1200" cap="all" spc="200" baseline="0">
                <a:solidFill>
                  <a:schemeClr val="tx1">
                    <a:lumMod val="85000"/>
                    <a:lumOff val="15000"/>
                  </a:schemeClr>
                </a:solidFill>
                <a:latin typeface="+mj-lt"/>
                <a:ea typeface="+mj-ea"/>
                <a:cs typeface="+mj-cs"/>
              </a:rPr>
              <a:t>Questions?</a:t>
            </a:r>
          </a:p>
        </p:txBody>
      </p:sp>
      <p:pic>
        <p:nvPicPr>
          <p:cNvPr id="24" name="Graphic 23" descr="Help">
            <a:extLst>
              <a:ext uri="{FF2B5EF4-FFF2-40B4-BE49-F238E27FC236}">
                <a16:creationId xmlns:a16="http://schemas.microsoft.com/office/drawing/2014/main" id="{36B89EDB-2EB6-4110-B2DC-5FDB8C672A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35" name="Straight Connector 34">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3540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D90BF65A-519F-4323-AF31-3E60520B5FB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jessizumi.shinyapps.io/olympians_R/&quot;,&quot;values&quot;:{},&quot;data&quot;:{&quot;uri&quot;:&quot;jessizumi.shinyapps.io/olympians_R/&quot;},&quot;secure&quot;:false}],&quot;name&quot;:&quot;jessizumi.shinyapps.io/olympians_R/&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A33BF651B01A344851E6A8FAB37BC8F" ma:contentTypeVersion="8" ma:contentTypeDescription="Create a new document." ma:contentTypeScope="" ma:versionID="4753b77a115dc7842f36641ab905e3ca">
  <xsd:schema xmlns:xsd="http://www.w3.org/2001/XMLSchema" xmlns:xs="http://www.w3.org/2001/XMLSchema" xmlns:p="http://schemas.microsoft.com/office/2006/metadata/properties" xmlns:ns3="d3f7e88b-21c7-4a4a-9ae3-9c35927cce1c" targetNamespace="http://schemas.microsoft.com/office/2006/metadata/properties" ma:root="true" ma:fieldsID="f518ca74e04b6445236ead95af218908" ns3:_="">
    <xsd:import namespace="d3f7e88b-21c7-4a4a-9ae3-9c35927cce1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f7e88b-21c7-4a4a-9ae3-9c35927cc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001C98-5386-408E-A57C-BD675A6E4A8D}">
  <ds:schemaRefs>
    <ds:schemaRef ds:uri="http://schemas.microsoft.com/sharepoint/v3/contenttype/forms"/>
  </ds:schemaRefs>
</ds:datastoreItem>
</file>

<file path=customXml/itemProps2.xml><?xml version="1.0" encoding="utf-8"?>
<ds:datastoreItem xmlns:ds="http://schemas.openxmlformats.org/officeDocument/2006/customXml" ds:itemID="{EE3CC6E2-E263-4206-A036-E5AF619B27A1}">
  <ds:schemaRefs>
    <ds:schemaRef ds:uri="d3f7e88b-21c7-4a4a-9ae3-9c35927cce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BEEBF56-2FBC-40AF-9F46-DB90513D64A2}">
  <ds:schemaRefs>
    <ds:schemaRef ds:uri="d3f7e88b-21c7-4a4a-9ae3-9c35927cce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914</Words>
  <Application>Microsoft Office PowerPoint</Application>
  <PresentationFormat>Widescreen</PresentationFormat>
  <Paragraphs>147</Paragraphs>
  <Slides>16</Slides>
  <Notes>5</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Integral</vt:lpstr>
      <vt:lpstr>ANALYZING HISTORIC OLYMPIC Athlete DATA</vt:lpstr>
      <vt:lpstr>Agenda</vt:lpstr>
      <vt:lpstr>About the Data</vt:lpstr>
      <vt:lpstr>What problems can we answer?</vt:lpstr>
      <vt:lpstr>Cleaning &amp; Wrangling</vt:lpstr>
      <vt:lpstr>Exploring our data</vt:lpstr>
      <vt:lpstr>PowerPoint Presentation</vt:lpstr>
      <vt:lpstr>Conclusion &amp; Next Steps </vt:lpstr>
      <vt:lpstr>Questions?</vt:lpstr>
      <vt:lpstr>Fun Facts</vt:lpstr>
      <vt:lpstr>Dashboard</vt:lpstr>
      <vt:lpstr>Observations - Demographics</vt:lpstr>
      <vt:lpstr>Observations - Medals &amp; Events</vt:lpstr>
      <vt:lpstr>Conclusions &amp; Next Steps </vt:lpstr>
      <vt:lpstr>Data at a glance</vt:lpstr>
      <vt:lpstr>Cleaned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Shalom Lee</dc:creator>
  <cp:lastModifiedBy>Jessica Izumi</cp:lastModifiedBy>
  <cp:revision>10</cp:revision>
  <dcterms:created xsi:type="dcterms:W3CDTF">2021-10-13T17:56:45Z</dcterms:created>
  <dcterms:modified xsi:type="dcterms:W3CDTF">2021-11-03T18:16:11Z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0x010100CA33BF651B01A344851E6A8FAB37BC8F</vt:lpwstr>
  </property>
</Properties>
</file>